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83" r:id="rId2"/>
    <p:sldId id="281" r:id="rId3"/>
    <p:sldId id="292" r:id="rId4"/>
    <p:sldId id="263" r:id="rId5"/>
    <p:sldId id="286" r:id="rId6"/>
    <p:sldId id="293" r:id="rId7"/>
    <p:sldId id="287" r:id="rId8"/>
    <p:sldId id="297" r:id="rId9"/>
    <p:sldId id="299" r:id="rId10"/>
    <p:sldId id="300" r:id="rId11"/>
    <p:sldId id="294" r:id="rId12"/>
    <p:sldId id="288" r:id="rId13"/>
    <p:sldId id="290" r:id="rId14"/>
    <p:sldId id="295"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663"/>
    <a:srgbClr val="3B61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7C5CA4-A987-4464-8D40-B32D9EE1D192}" v="14" dt="2018-06-11T18:25:11.483"/>
  </p1510:revLst>
</p1510:revInfo>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126" y="138"/>
      </p:cViewPr>
      <p:guideLst/>
    </p:cSldViewPr>
  </p:slideViewPr>
  <p:notesTextViewPr>
    <p:cViewPr>
      <p:scale>
        <a:sx n="1" d="1"/>
        <a:sy n="1" d="1"/>
      </p:scale>
      <p:origin x="0" y="0"/>
    </p:cViewPr>
  </p:notesTextViewPr>
  <p:notesViewPr>
    <p:cSldViewPr snapToGrid="0">
      <p:cViewPr varScale="1">
        <p:scale>
          <a:sx n="89" d="100"/>
          <a:sy n="89" d="100"/>
        </p:scale>
        <p:origin x="379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Микола Трегуб" userId="8f100770-e481-4fe4-829e-996771df539d" providerId="ADAL" clId="{9D7C5CA4-A987-4464-8D40-B32D9EE1D192}"/>
    <pc:docChg chg="delSld modSld sldOrd">
      <pc:chgData name="Микола Трегуб" userId="8f100770-e481-4fe4-829e-996771df539d" providerId="ADAL" clId="{9D7C5CA4-A987-4464-8D40-B32D9EE1D192}" dt="2018-06-11T18:25:11.483" v="13" actId="2696"/>
      <pc:docMkLst>
        <pc:docMk/>
      </pc:docMkLst>
      <pc:sldChg chg="del">
        <pc:chgData name="Микола Трегуб" userId="8f100770-e481-4fe4-829e-996771df539d" providerId="ADAL" clId="{9D7C5CA4-A987-4464-8D40-B32D9EE1D192}" dt="2018-06-11T18:24:16.325" v="2" actId="2696"/>
        <pc:sldMkLst>
          <pc:docMk/>
          <pc:sldMk cId="3244537116" sldId="264"/>
        </pc:sldMkLst>
      </pc:sldChg>
      <pc:sldChg chg="del">
        <pc:chgData name="Микола Трегуб" userId="8f100770-e481-4fe4-829e-996771df539d" providerId="ADAL" clId="{9D7C5CA4-A987-4464-8D40-B32D9EE1D192}" dt="2018-06-11T18:24:16.349" v="3" actId="2696"/>
        <pc:sldMkLst>
          <pc:docMk/>
          <pc:sldMk cId="2523719416" sldId="267"/>
        </pc:sldMkLst>
      </pc:sldChg>
      <pc:sldChg chg="del">
        <pc:chgData name="Микола Трегуб" userId="8f100770-e481-4fe4-829e-996771df539d" providerId="ADAL" clId="{9D7C5CA4-A987-4464-8D40-B32D9EE1D192}" dt="2018-06-11T18:24:16.323" v="1" actId="2696"/>
        <pc:sldMkLst>
          <pc:docMk/>
          <pc:sldMk cId="1755116108" sldId="273"/>
        </pc:sldMkLst>
      </pc:sldChg>
      <pc:sldChg chg="del">
        <pc:chgData name="Микола Трегуб" userId="8f100770-e481-4fe4-829e-996771df539d" providerId="ADAL" clId="{9D7C5CA4-A987-4464-8D40-B32D9EE1D192}" dt="2018-06-11T18:24:16.359" v="6" actId="2696"/>
        <pc:sldMkLst>
          <pc:docMk/>
          <pc:sldMk cId="3601266380" sldId="275"/>
        </pc:sldMkLst>
      </pc:sldChg>
      <pc:sldChg chg="del">
        <pc:chgData name="Микола Трегуб" userId="8f100770-e481-4fe4-829e-996771df539d" providerId="ADAL" clId="{9D7C5CA4-A987-4464-8D40-B32D9EE1D192}" dt="2018-06-11T18:24:16.361" v="7" actId="2696"/>
        <pc:sldMkLst>
          <pc:docMk/>
          <pc:sldMk cId="1888533942" sldId="276"/>
        </pc:sldMkLst>
      </pc:sldChg>
      <pc:sldChg chg="del">
        <pc:chgData name="Микола Трегуб" userId="8f100770-e481-4fe4-829e-996771df539d" providerId="ADAL" clId="{9D7C5CA4-A987-4464-8D40-B32D9EE1D192}" dt="2018-06-11T18:24:16.397" v="8" actId="2696"/>
        <pc:sldMkLst>
          <pc:docMk/>
          <pc:sldMk cId="4238220080" sldId="278"/>
        </pc:sldMkLst>
      </pc:sldChg>
      <pc:sldChg chg="del">
        <pc:chgData name="Микола Трегуб" userId="8f100770-e481-4fe4-829e-996771df539d" providerId="ADAL" clId="{9D7C5CA4-A987-4464-8D40-B32D9EE1D192}" dt="2018-06-11T18:24:16.318" v="0" actId="2696"/>
        <pc:sldMkLst>
          <pc:docMk/>
          <pc:sldMk cId="3879496830" sldId="279"/>
        </pc:sldMkLst>
      </pc:sldChg>
      <pc:sldChg chg="ord">
        <pc:chgData name="Микола Трегуб" userId="8f100770-e481-4fe4-829e-996771df539d" providerId="ADAL" clId="{9D7C5CA4-A987-4464-8D40-B32D9EE1D192}" dt="2018-06-11T18:24:58.060" v="12"/>
        <pc:sldMkLst>
          <pc:docMk/>
          <pc:sldMk cId="689719046" sldId="281"/>
        </pc:sldMkLst>
      </pc:sldChg>
      <pc:sldChg chg="modSp">
        <pc:chgData name="Микола Трегуб" userId="8f100770-e481-4fe4-829e-996771df539d" providerId="ADAL" clId="{9D7C5CA4-A987-4464-8D40-B32D9EE1D192}" dt="2018-06-11T18:24:48.081" v="11" actId="207"/>
        <pc:sldMkLst>
          <pc:docMk/>
          <pc:sldMk cId="2928263300" sldId="283"/>
        </pc:sldMkLst>
        <pc:spChg chg="mod">
          <ac:chgData name="Микола Трегуб" userId="8f100770-e481-4fe4-829e-996771df539d" providerId="ADAL" clId="{9D7C5CA4-A987-4464-8D40-B32D9EE1D192}" dt="2018-06-11T18:24:48.081" v="11" actId="207"/>
          <ac:spMkLst>
            <pc:docMk/>
            <pc:sldMk cId="2928263300" sldId="283"/>
            <ac:spMk id="17" creationId="{00000000-0000-0000-0000-000000000000}"/>
          </ac:spMkLst>
        </pc:spChg>
      </pc:sldChg>
      <pc:sldChg chg="del">
        <pc:chgData name="Микола Трегуб" userId="8f100770-e481-4fe4-829e-996771df539d" providerId="ADAL" clId="{9D7C5CA4-A987-4464-8D40-B32D9EE1D192}" dt="2018-06-11T18:24:16.399" v="9" actId="2696"/>
        <pc:sldMkLst>
          <pc:docMk/>
          <pc:sldMk cId="1431999001" sldId="284"/>
        </pc:sldMkLst>
      </pc:sldChg>
      <pc:sldChg chg="del">
        <pc:chgData name="Микола Трегуб" userId="8f100770-e481-4fe4-829e-996771df539d" providerId="ADAL" clId="{9D7C5CA4-A987-4464-8D40-B32D9EE1D192}" dt="2018-06-11T18:25:11.483" v="13" actId="2696"/>
        <pc:sldMkLst>
          <pc:docMk/>
          <pc:sldMk cId="1175255335" sldId="285"/>
        </pc:sldMkLst>
      </pc:sldChg>
      <pc:sldChg chg="del">
        <pc:chgData name="Микола Трегуб" userId="8f100770-e481-4fe4-829e-996771df539d" providerId="ADAL" clId="{9D7C5CA4-A987-4464-8D40-B32D9EE1D192}" dt="2018-06-11T18:24:16.357" v="5" actId="2696"/>
        <pc:sldMkLst>
          <pc:docMk/>
          <pc:sldMk cId="1861858320" sldId="287"/>
        </pc:sldMkLst>
      </pc:sldChg>
      <pc:sldChg chg="del">
        <pc:chgData name="Микола Трегуб" userId="8f100770-e481-4fe4-829e-996771df539d" providerId="ADAL" clId="{9D7C5CA4-A987-4464-8D40-B32D9EE1D192}" dt="2018-06-11T18:24:16.353" v="4" actId="2696"/>
        <pc:sldMkLst>
          <pc:docMk/>
          <pc:sldMk cId="1739649646"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6B674C-47DE-4D69-824F-B768083A5652}" type="datetimeFigureOut">
              <a:rPr lang="ru-RU" smtClean="0"/>
              <a:t>19.12.2021</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23DA66-C4C8-47FB-AD19-85F20319C66A}" type="slidenum">
              <a:rPr lang="ru-RU" smtClean="0"/>
              <a:t>‹№›</a:t>
            </a:fld>
            <a:endParaRPr lang="ru-RU"/>
          </a:p>
        </p:txBody>
      </p:sp>
    </p:spTree>
    <p:extLst>
      <p:ext uri="{BB962C8B-B14F-4D97-AF65-F5344CB8AC3E}">
        <p14:creationId xmlns:p14="http://schemas.microsoft.com/office/powerpoint/2010/main" val="17565826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hasCustomPrompt="1"/>
          </p:nvPr>
        </p:nvSpPr>
        <p:spPr>
          <a:xfrm>
            <a:off x="314326" y="2221138"/>
            <a:ext cx="7384596" cy="1833790"/>
          </a:xfrm>
          <a:prstGeom prst="rect">
            <a:avLst/>
          </a:prstGeom>
        </p:spPr>
        <p:txBody>
          <a:bodyPr anchor="b">
            <a:normAutofit/>
          </a:bodyPr>
          <a:lstStyle>
            <a:lvl1pPr algn="l">
              <a:defRPr sz="3200" b="1"/>
            </a:lvl1pPr>
          </a:lstStyle>
          <a:p>
            <a:r>
              <a:rPr lang="ru-RU" sz="3200" b="1" dirty="0"/>
              <a:t>НАЗВА ТЕМИ ВИСТУПУ</a:t>
            </a:r>
            <a:endParaRPr lang="ru-RU" dirty="0"/>
          </a:p>
        </p:txBody>
      </p:sp>
      <p:cxnSp>
        <p:nvCxnSpPr>
          <p:cNvPr id="12" name="Прямая соединительная линия 11"/>
          <p:cNvCxnSpPr/>
          <p:nvPr userDrawn="1"/>
        </p:nvCxnSpPr>
        <p:spPr>
          <a:xfrm>
            <a:off x="401411" y="4060814"/>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79615" y="6371896"/>
            <a:ext cx="1388090" cy="338554"/>
          </a:xfrm>
          <a:prstGeom prst="rect">
            <a:avLst/>
          </a:prstGeom>
          <a:noFill/>
        </p:spPr>
        <p:txBody>
          <a:bodyPr wrap="square" rtlCol="0">
            <a:spAutoFit/>
          </a:bodyPr>
          <a:lstStyle/>
          <a:p>
            <a:pPr algn="r"/>
            <a:r>
              <a:rPr lang="uk-UA" sz="1600" dirty="0"/>
              <a:t>Співавтори:</a:t>
            </a:r>
          </a:p>
        </p:txBody>
      </p:sp>
      <p:sp>
        <p:nvSpPr>
          <p:cNvPr id="27" name="Объект 26"/>
          <p:cNvSpPr>
            <a:spLocks noGrp="1"/>
          </p:cNvSpPr>
          <p:nvPr>
            <p:ph sz="quarter" idx="11" hasCustomPrompt="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a:t>
            </a:r>
            <a:r>
              <a:rPr lang="ru-RU" dirty="0"/>
              <a:t> факультету та </a:t>
            </a:r>
            <a:r>
              <a:rPr lang="uk-UA" dirty="0"/>
              <a:t>кафедри (не обов’язково при виступі в інших закладах та містах)</a:t>
            </a:r>
            <a:endParaRPr lang="ru-RU" dirty="0"/>
          </a:p>
        </p:txBody>
      </p:sp>
      <p:sp>
        <p:nvSpPr>
          <p:cNvPr id="29" name="Объект 28"/>
          <p:cNvSpPr>
            <a:spLocks noGrp="1"/>
          </p:cNvSpPr>
          <p:nvPr>
            <p:ph sz="quarter" idx="12" hasCustomPrompt="1"/>
          </p:nvPr>
        </p:nvSpPr>
        <p:spPr>
          <a:xfrm>
            <a:off x="314325" y="4091089"/>
            <a:ext cx="7527471" cy="938111"/>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ru-RU" dirty="0" err="1"/>
              <a:t>Науковий</a:t>
            </a:r>
            <a:r>
              <a:rPr lang="ru-RU" dirty="0"/>
              <a:t> </a:t>
            </a:r>
            <a:r>
              <a:rPr lang="ru-RU" dirty="0" err="1"/>
              <a:t>ступінь</a:t>
            </a:r>
            <a:r>
              <a:rPr lang="ru-RU" dirty="0"/>
              <a:t>, </a:t>
            </a:r>
            <a:r>
              <a:rPr lang="ru-RU" dirty="0" err="1"/>
              <a:t>звання</a:t>
            </a:r>
            <a:r>
              <a:rPr lang="ru-RU" dirty="0"/>
              <a:t> та </a:t>
            </a:r>
            <a:r>
              <a:rPr lang="ru-RU" dirty="0" err="1"/>
              <a:t>повне</a:t>
            </a:r>
            <a:r>
              <a:rPr lang="ru-RU" dirty="0"/>
              <a:t> П.І.Б. особи, </a:t>
            </a:r>
            <a:r>
              <a:rPr lang="ru-RU" dirty="0" err="1"/>
              <a:t>що</a:t>
            </a:r>
            <a:r>
              <a:rPr lang="ru-RU" dirty="0"/>
              <a:t> </a:t>
            </a:r>
            <a:r>
              <a:rPr lang="ru-RU" dirty="0" err="1"/>
              <a:t>виступає</a:t>
            </a:r>
            <a:endParaRPr lang="ru-RU" dirty="0"/>
          </a:p>
        </p:txBody>
      </p:sp>
      <p:sp>
        <p:nvSpPr>
          <p:cNvPr id="30" name="Объект 28"/>
          <p:cNvSpPr>
            <a:spLocks noGrp="1"/>
          </p:cNvSpPr>
          <p:nvPr>
            <p:ph sz="quarter" idx="13" hasCustomPrompt="1"/>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перелік авторів</a:t>
            </a:r>
          </a:p>
        </p:txBody>
      </p:sp>
      <p:sp>
        <p:nvSpPr>
          <p:cNvPr id="4" name="Текст 3"/>
          <p:cNvSpPr>
            <a:spLocks noGrp="1"/>
          </p:cNvSpPr>
          <p:nvPr>
            <p:ph type="body" sz="quarter" idx="16" hasCustomPrompt="1"/>
          </p:nvPr>
        </p:nvSpPr>
        <p:spPr>
          <a:xfrm>
            <a:off x="4629150" y="283247"/>
            <a:ext cx="2718140" cy="1063860"/>
          </a:xfrm>
          <a:prstGeom prst="rect">
            <a:avLst/>
          </a:prstGeom>
        </p:spPr>
        <p:txBody>
          <a:bodyPr/>
          <a:lstStyle>
            <a:lvl1pPr marL="0" indent="0" algn="r">
              <a:lnSpc>
                <a:spcPct val="100000"/>
              </a:lnSpc>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 конференції або заходу</a:t>
            </a:r>
            <a:br>
              <a:rPr lang="uk-UA" noProof="0" dirty="0"/>
            </a:br>
            <a:r>
              <a:rPr lang="uk-UA" noProof="0" dirty="0"/>
              <a:t>Заклад, де відбудеться виступ</a:t>
            </a:r>
            <a:br>
              <a:rPr lang="uk-UA" noProof="0" dirty="0"/>
            </a:br>
            <a:r>
              <a:rPr lang="uk-UA" noProof="0" dirty="0"/>
              <a:t>Місто</a:t>
            </a:r>
            <a:br>
              <a:rPr lang="uk-UA" noProof="0" dirty="0"/>
            </a:br>
            <a:r>
              <a:rPr lang="uk-UA" noProof="0" dirty="0"/>
              <a:t>Дата виступу </a:t>
            </a:r>
          </a:p>
        </p:txBody>
      </p:sp>
    </p:spTree>
    <p:extLst>
      <p:ext uri="{BB962C8B-B14F-4D97-AF65-F5344CB8AC3E}">
        <p14:creationId xmlns:p14="http://schemas.microsoft.com/office/powerpoint/2010/main" val="17226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Останній слайд">
    <p:bg>
      <p:bgPr>
        <a:solidFill>
          <a:schemeClr val="bg1"/>
        </a:solidFill>
        <a:effectLst/>
      </p:bgPr>
    </p:bg>
    <p:spTree>
      <p:nvGrpSpPr>
        <p:cNvPr id="1" name=""/>
        <p:cNvGrpSpPr/>
        <p:nvPr/>
      </p:nvGrpSpPr>
      <p:grpSpPr>
        <a:xfrm>
          <a:off x="0" y="0"/>
          <a:ext cx="0" cy="0"/>
          <a:chOff x="0" y="0"/>
          <a:chExt cx="0" cy="0"/>
        </a:xfrm>
      </p:grpSpPr>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hasCustomPrompt="1"/>
          </p:nvPr>
        </p:nvSpPr>
        <p:spPr>
          <a:xfrm>
            <a:off x="314326" y="2221138"/>
            <a:ext cx="7384596" cy="1833790"/>
          </a:xfrm>
          <a:prstGeom prst="rect">
            <a:avLst/>
          </a:prstGeom>
        </p:spPr>
        <p:txBody>
          <a:bodyPr anchor="b">
            <a:normAutofit/>
          </a:bodyPr>
          <a:lstStyle>
            <a:lvl1pPr algn="l">
              <a:defRPr sz="3200" b="1"/>
            </a:lvl1pPr>
          </a:lstStyle>
          <a:p>
            <a:r>
              <a:rPr lang="ru-RU" sz="3200" b="1" dirty="0"/>
              <a:t>НАЗВА ТЕМИ ВИСТУПУ</a:t>
            </a:r>
            <a:endParaRPr lang="ru-RU" dirty="0"/>
          </a:p>
        </p:txBody>
      </p:sp>
      <p:cxnSp>
        <p:nvCxnSpPr>
          <p:cNvPr id="12" name="Прямая соединительная линия 11"/>
          <p:cNvCxnSpPr/>
          <p:nvPr userDrawn="1"/>
        </p:nvCxnSpPr>
        <p:spPr>
          <a:xfrm>
            <a:off x="401411" y="4060814"/>
            <a:ext cx="7790160" cy="0"/>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79615" y="6371896"/>
            <a:ext cx="1388090" cy="338554"/>
          </a:xfrm>
          <a:prstGeom prst="rect">
            <a:avLst/>
          </a:prstGeom>
          <a:noFill/>
        </p:spPr>
        <p:txBody>
          <a:bodyPr wrap="square" rtlCol="0">
            <a:spAutoFit/>
          </a:bodyPr>
          <a:lstStyle/>
          <a:p>
            <a:pPr algn="r"/>
            <a:r>
              <a:rPr lang="uk-UA" sz="1600" dirty="0"/>
              <a:t>Співавтори:</a:t>
            </a:r>
          </a:p>
        </p:txBody>
      </p:sp>
      <p:sp>
        <p:nvSpPr>
          <p:cNvPr id="14" name="TextBox 13"/>
          <p:cNvSpPr txBox="1"/>
          <p:nvPr userDrawn="1"/>
        </p:nvSpPr>
        <p:spPr>
          <a:xfrm>
            <a:off x="314325" y="4924928"/>
            <a:ext cx="1571625" cy="338554"/>
          </a:xfrm>
          <a:prstGeom prst="rect">
            <a:avLst/>
          </a:prstGeom>
          <a:noFill/>
        </p:spPr>
        <p:txBody>
          <a:bodyPr wrap="square" rtlCol="0">
            <a:spAutoFit/>
          </a:bodyPr>
          <a:lstStyle/>
          <a:p>
            <a:pPr algn="l"/>
            <a:r>
              <a:rPr lang="uk-UA" sz="1600" b="1" dirty="0"/>
              <a:t>Контакти:</a:t>
            </a:r>
          </a:p>
        </p:txBody>
      </p:sp>
      <p:sp>
        <p:nvSpPr>
          <p:cNvPr id="27" name="Объект 26"/>
          <p:cNvSpPr>
            <a:spLocks noGrp="1"/>
          </p:cNvSpPr>
          <p:nvPr>
            <p:ph sz="quarter" idx="11" hasCustomPrompt="1"/>
          </p:nvPr>
        </p:nvSpPr>
        <p:spPr>
          <a:xfrm>
            <a:off x="314325" y="285186"/>
            <a:ext cx="4151540" cy="1061921"/>
          </a:xfrm>
          <a:prstGeom prst="rect">
            <a:avLst/>
          </a:prstGeom>
        </p:spPr>
        <p:txBody>
          <a:bodyPr>
            <a:noAutofit/>
          </a:bodyPr>
          <a:lstStyle>
            <a:lvl1pPr marL="0" indent="0">
              <a:lnSpc>
                <a:spcPct val="100000"/>
              </a:lnSpc>
              <a:spcBef>
                <a:spcPts val="0"/>
              </a:spcBef>
              <a:buNone/>
              <a:defRPr sz="16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a:t>
            </a:r>
            <a:r>
              <a:rPr lang="ru-RU" dirty="0"/>
              <a:t> факультету та </a:t>
            </a:r>
            <a:r>
              <a:rPr lang="uk-UA" dirty="0"/>
              <a:t>кафедри (не обов’язково при виступі в інших закладах та містах)</a:t>
            </a:r>
            <a:endParaRPr lang="ru-RU" dirty="0"/>
          </a:p>
        </p:txBody>
      </p:sp>
      <p:sp>
        <p:nvSpPr>
          <p:cNvPr id="29" name="Объект 28"/>
          <p:cNvSpPr>
            <a:spLocks noGrp="1"/>
          </p:cNvSpPr>
          <p:nvPr>
            <p:ph sz="quarter" idx="12" hasCustomPrompt="1"/>
          </p:nvPr>
        </p:nvSpPr>
        <p:spPr>
          <a:xfrm>
            <a:off x="314325" y="4091089"/>
            <a:ext cx="7527471" cy="762199"/>
          </a:xfrm>
          <a:prstGeom prst="rect">
            <a:avLst/>
          </a:prstGeom>
        </p:spPr>
        <p:txBody>
          <a:bodyPr>
            <a:noAutofit/>
          </a:bodyPr>
          <a:lstStyle>
            <a:lvl1pPr marL="0" indent="0">
              <a:buNone/>
              <a:defRPr sz="2000" b="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ru-RU" dirty="0" err="1"/>
              <a:t>Науковий</a:t>
            </a:r>
            <a:r>
              <a:rPr lang="ru-RU" dirty="0"/>
              <a:t> </a:t>
            </a:r>
            <a:r>
              <a:rPr lang="ru-RU" dirty="0" err="1"/>
              <a:t>ступінь</a:t>
            </a:r>
            <a:r>
              <a:rPr lang="ru-RU" dirty="0"/>
              <a:t>, </a:t>
            </a:r>
            <a:r>
              <a:rPr lang="ru-RU" dirty="0" err="1"/>
              <a:t>звання</a:t>
            </a:r>
            <a:r>
              <a:rPr lang="ru-RU" dirty="0"/>
              <a:t> та </a:t>
            </a:r>
            <a:r>
              <a:rPr lang="ru-RU" dirty="0" err="1"/>
              <a:t>повне</a:t>
            </a:r>
            <a:r>
              <a:rPr lang="ru-RU" dirty="0"/>
              <a:t> П.І.Б. особи, </a:t>
            </a:r>
            <a:r>
              <a:rPr lang="ru-RU" dirty="0" err="1"/>
              <a:t>що</a:t>
            </a:r>
            <a:r>
              <a:rPr lang="ru-RU" dirty="0"/>
              <a:t> </a:t>
            </a:r>
            <a:r>
              <a:rPr lang="ru-RU" dirty="0" err="1"/>
              <a:t>виступає</a:t>
            </a:r>
            <a:endParaRPr lang="ru-RU" dirty="0"/>
          </a:p>
        </p:txBody>
      </p:sp>
      <p:sp>
        <p:nvSpPr>
          <p:cNvPr id="30" name="Объект 28"/>
          <p:cNvSpPr>
            <a:spLocks noGrp="1"/>
          </p:cNvSpPr>
          <p:nvPr>
            <p:ph sz="quarter" idx="13" hasCustomPrompt="1"/>
          </p:nvPr>
        </p:nvSpPr>
        <p:spPr>
          <a:xfrm>
            <a:off x="1445077" y="6399710"/>
            <a:ext cx="7266216" cy="285199"/>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перелік авторів</a:t>
            </a:r>
          </a:p>
        </p:txBody>
      </p:sp>
      <p:sp>
        <p:nvSpPr>
          <p:cNvPr id="31" name="Объект 28"/>
          <p:cNvSpPr>
            <a:spLocks noGrp="1"/>
          </p:cNvSpPr>
          <p:nvPr>
            <p:ph sz="quarter" idx="14" hasCustomPrompt="1"/>
          </p:nvPr>
        </p:nvSpPr>
        <p:spPr>
          <a:xfrm>
            <a:off x="1356630" y="4953391"/>
            <a:ext cx="5968094" cy="267470"/>
          </a:xfrm>
          <a:prstGeom prst="rect">
            <a:avLst/>
          </a:prstGeom>
        </p:spPr>
        <p:txBody>
          <a:bodyPr>
            <a:noAutofit/>
          </a:bodyPr>
          <a:lstStyle>
            <a:lvl1pPr marL="0" indent="0">
              <a:buNone/>
              <a:defRPr sz="1600" baseline="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uk-UA" noProof="0" dirty="0"/>
              <a:t>контактний </a:t>
            </a:r>
            <a:r>
              <a:rPr lang="en-US" noProof="0" dirty="0"/>
              <a:t>e-mail</a:t>
            </a:r>
            <a:r>
              <a:rPr lang="uk-UA" noProof="0" dirty="0"/>
              <a:t> або номер телефону для </a:t>
            </a:r>
            <a:r>
              <a:rPr lang="uk-UA" noProof="0" dirty="0" err="1"/>
              <a:t>месенджера</a:t>
            </a:r>
            <a:endParaRPr lang="uk-UA" noProof="0" dirty="0"/>
          </a:p>
        </p:txBody>
      </p:sp>
      <p:sp>
        <p:nvSpPr>
          <p:cNvPr id="4" name="Текст 3"/>
          <p:cNvSpPr>
            <a:spLocks noGrp="1"/>
          </p:cNvSpPr>
          <p:nvPr>
            <p:ph type="body" sz="quarter" idx="16" hasCustomPrompt="1"/>
          </p:nvPr>
        </p:nvSpPr>
        <p:spPr>
          <a:xfrm>
            <a:off x="4629150" y="283247"/>
            <a:ext cx="2718140" cy="1063860"/>
          </a:xfrm>
          <a:prstGeom prst="rect">
            <a:avLst/>
          </a:prstGeom>
        </p:spPr>
        <p:txBody>
          <a:bodyPr/>
          <a:lstStyle>
            <a:lvl1pPr marL="0" indent="0" algn="r">
              <a:spcBef>
                <a:spcPts val="0"/>
              </a:spcBef>
              <a:buNone/>
              <a:defRPr sz="1100" baseline="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uk-UA" noProof="0" dirty="0"/>
              <a:t>Назва конференції або заходу</a:t>
            </a:r>
            <a:br>
              <a:rPr lang="uk-UA" noProof="0" dirty="0"/>
            </a:br>
            <a:r>
              <a:rPr lang="uk-UA" noProof="0" dirty="0"/>
              <a:t>Заклад, де відбудеться виступ</a:t>
            </a:r>
            <a:br>
              <a:rPr lang="uk-UA" noProof="0" dirty="0"/>
            </a:br>
            <a:r>
              <a:rPr lang="uk-UA" noProof="0" dirty="0"/>
              <a:t>Місто</a:t>
            </a:r>
            <a:br>
              <a:rPr lang="uk-UA" noProof="0" dirty="0"/>
            </a:br>
            <a:r>
              <a:rPr lang="uk-UA" noProof="0" dirty="0"/>
              <a:t>Дата виступу </a:t>
            </a:r>
          </a:p>
        </p:txBody>
      </p:sp>
    </p:spTree>
    <p:extLst>
      <p:ext uri="{BB962C8B-B14F-4D97-AF65-F5344CB8AC3E}">
        <p14:creationId xmlns:p14="http://schemas.microsoft.com/office/powerpoint/2010/main" val="76733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Слайд із назвою">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10" name="TextBox 9"/>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12" name="Текст 11"/>
          <p:cNvSpPr>
            <a:spLocks noGrp="1"/>
          </p:cNvSpPr>
          <p:nvPr>
            <p:ph type="body" sz="quarter" idx="10" hasCustomPrompt="1"/>
          </p:nvPr>
        </p:nvSpPr>
        <p:spPr>
          <a:xfrm>
            <a:off x="176009" y="220889"/>
            <a:ext cx="11817327" cy="963613"/>
          </a:xfrm>
          <a:prstGeom prst="rect">
            <a:avLst/>
          </a:prstGeom>
        </p:spPr>
        <p:txBody>
          <a:bodyPr>
            <a:noAutofit/>
          </a:bodyPr>
          <a:lstStyle>
            <a:lvl1pPr marL="0" indent="0">
              <a:buNone/>
              <a:defRPr sz="2800" b="1" baseline="0"/>
            </a:lvl1pPr>
            <a:lvl2pPr marL="457200" indent="0">
              <a:buNone/>
              <a:defRPr sz="2800" b="1"/>
            </a:lvl2pPr>
            <a:lvl3pPr marL="914400" indent="0">
              <a:buNone/>
              <a:defRPr sz="2800" b="1"/>
            </a:lvl3pPr>
            <a:lvl4pPr marL="1371600" indent="0">
              <a:buNone/>
              <a:defRPr sz="2800" b="1"/>
            </a:lvl4pPr>
            <a:lvl5pPr marL="1828800" indent="0">
              <a:buNone/>
              <a:defRPr sz="2800" b="1"/>
            </a:lvl5pPr>
          </a:lstStyle>
          <a:p>
            <a:pPr lvl="0"/>
            <a:r>
              <a:rPr lang="uk-UA" dirty="0"/>
              <a:t>НАЗВА СЛАЙДУ</a:t>
            </a:r>
            <a:endParaRPr lang="ru-RU" dirty="0"/>
          </a:p>
        </p:txBody>
      </p:sp>
      <p:sp>
        <p:nvSpPr>
          <p:cNvPr id="14"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особи, що виступає. Назва університету. Не обов’язкове</a:t>
            </a:r>
          </a:p>
        </p:txBody>
      </p:sp>
    </p:spTree>
    <p:extLst>
      <p:ext uri="{BB962C8B-B14F-4D97-AF65-F5344CB8AC3E}">
        <p14:creationId xmlns:p14="http://schemas.microsoft.com/office/powerpoint/2010/main" val="1680843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лайд без назви">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009" y="6073030"/>
            <a:ext cx="11268479" cy="606553"/>
          </a:xfrm>
          <a:prstGeom prst="rect">
            <a:avLst/>
          </a:prstGeom>
        </p:spPr>
      </p:pic>
      <p:sp>
        <p:nvSpPr>
          <p:cNvPr id="8" name="TextBox 7"/>
          <p:cNvSpPr txBox="1"/>
          <p:nvPr userDrawn="1"/>
        </p:nvSpPr>
        <p:spPr>
          <a:xfrm>
            <a:off x="11470820" y="6392634"/>
            <a:ext cx="587829" cy="338554"/>
          </a:xfrm>
          <a:prstGeom prst="rect">
            <a:avLst/>
          </a:prstGeom>
          <a:noFill/>
        </p:spPr>
        <p:txBody>
          <a:bodyPr wrap="square" rtlCol="0">
            <a:spAutoFit/>
          </a:bodyPr>
          <a:lstStyle/>
          <a:p>
            <a:pPr algn="ctr"/>
            <a:fld id="{8DC56AA3-0D82-44D9-83B2-C252F27638A7}" type="slidenum">
              <a:rPr lang="ru-RU" sz="1600" smtClean="0"/>
              <a:pPr algn="ctr"/>
              <a:t>‹№›</a:t>
            </a:fld>
            <a:endParaRPr lang="ru-RU" sz="1600" dirty="0"/>
          </a:p>
        </p:txBody>
      </p:sp>
      <p:sp>
        <p:nvSpPr>
          <p:cNvPr id="9" name="Текст 13"/>
          <p:cNvSpPr>
            <a:spLocks noGrp="1"/>
          </p:cNvSpPr>
          <p:nvPr>
            <p:ph type="body" sz="quarter" idx="11" hasCustomPrompt="1"/>
          </p:nvPr>
        </p:nvSpPr>
        <p:spPr>
          <a:xfrm>
            <a:off x="652916" y="6325828"/>
            <a:ext cx="9960655" cy="236083"/>
          </a:xfrm>
          <a:prstGeom prst="rect">
            <a:avLst/>
          </a:prstGeom>
        </p:spPr>
        <p:txBody>
          <a:bodyPr>
            <a:noAutofit/>
          </a:bodyPr>
          <a:lstStyle>
            <a:lvl1pPr marL="0" indent="0">
              <a:buNone/>
              <a:defRPr sz="1100" baseline="0"/>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uk-UA" noProof="0" dirty="0"/>
              <a:t>П.І.Б. особи, що виступає. Назва університету. Не обов’язкове</a:t>
            </a:r>
          </a:p>
        </p:txBody>
      </p:sp>
    </p:spTree>
    <p:extLst>
      <p:ext uri="{BB962C8B-B14F-4D97-AF65-F5344CB8AC3E}">
        <p14:creationId xmlns:p14="http://schemas.microsoft.com/office/powerpoint/2010/main" val="1761681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Розділ">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2346098"/>
            <a:ext cx="6174921" cy="2165803"/>
          </a:xfrm>
          <a:prstGeom prst="rect">
            <a:avLst/>
          </a:prstGeom>
        </p:spPr>
        <p:txBody>
          <a:bodyPr anchor="ctr"/>
          <a:lstStyle>
            <a:lvl1pPr>
              <a:defRPr sz="3200" b="1"/>
            </a:lvl1pPr>
          </a:lstStyle>
          <a:p>
            <a:r>
              <a:rPr lang="uk-UA" noProof="0" dirty="0"/>
              <a:t>Назва розділу</a:t>
            </a:r>
          </a:p>
        </p:txBody>
      </p:sp>
    </p:spTree>
    <p:extLst>
      <p:ext uri="{BB962C8B-B14F-4D97-AF65-F5344CB8AC3E}">
        <p14:creationId xmlns:p14="http://schemas.microsoft.com/office/powerpoint/2010/main" val="3139923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Розділ зі змістом">
    <p:spTree>
      <p:nvGrpSpPr>
        <p:cNvPr id="1" name=""/>
        <p:cNvGrpSpPr/>
        <p:nvPr/>
      </p:nvGrpSpPr>
      <p:grpSpPr>
        <a:xfrm>
          <a:off x="0" y="0"/>
          <a:ext cx="0" cy="0"/>
          <a:chOff x="0" y="0"/>
          <a:chExt cx="0" cy="0"/>
        </a:xfrm>
      </p:grpSpPr>
      <p:pic>
        <p:nvPicPr>
          <p:cNvPr id="4" name="Рисунок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hasCustomPrompt="1"/>
          </p:nvPr>
        </p:nvSpPr>
        <p:spPr>
          <a:xfrm>
            <a:off x="332015" y="434171"/>
            <a:ext cx="5977345" cy="571669"/>
          </a:xfrm>
          <a:prstGeom prst="rect">
            <a:avLst/>
          </a:prstGeom>
        </p:spPr>
        <p:txBody>
          <a:bodyPr anchor="b"/>
          <a:lstStyle>
            <a:lvl1pPr>
              <a:defRPr sz="3200" b="1"/>
            </a:lvl1pPr>
          </a:lstStyle>
          <a:p>
            <a:r>
              <a:rPr lang="uk-UA" noProof="0" dirty="0"/>
              <a:t>Назва розділу</a:t>
            </a:r>
          </a:p>
        </p:txBody>
      </p:sp>
      <p:sp>
        <p:nvSpPr>
          <p:cNvPr id="6" name="Текст 5"/>
          <p:cNvSpPr>
            <a:spLocks noGrp="1"/>
          </p:cNvSpPr>
          <p:nvPr>
            <p:ph type="body" sz="quarter" idx="10" hasCustomPrompt="1"/>
          </p:nvPr>
        </p:nvSpPr>
        <p:spPr>
          <a:xfrm>
            <a:off x="332014" y="1172037"/>
            <a:ext cx="5977345" cy="5424706"/>
          </a:xfrm>
          <a:prstGeom prst="rect">
            <a:avLst/>
          </a:prstGeom>
        </p:spPr>
        <p:txBody>
          <a:bodyPr/>
          <a:lstStyle>
            <a:lvl1pPr marL="514350" indent="-514350">
              <a:buFont typeface="+mj-lt"/>
              <a:buAutoNum type="arabicPeriod"/>
              <a:defRPr baseline="0"/>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uk-UA" dirty="0"/>
              <a:t>Назва пункту</a:t>
            </a:r>
          </a:p>
          <a:p>
            <a:pPr lvl="0"/>
            <a:r>
              <a:rPr lang="uk-UA" dirty="0"/>
              <a:t>Назва пункту</a:t>
            </a:r>
          </a:p>
          <a:p>
            <a:pPr lvl="0"/>
            <a:r>
              <a:rPr lang="uk-UA" dirty="0"/>
              <a:t>Назва пункту</a:t>
            </a:r>
          </a:p>
          <a:p>
            <a:pPr lvl="0"/>
            <a:r>
              <a:rPr lang="uk-UA" dirty="0"/>
              <a:t>Назва пункту</a:t>
            </a:r>
            <a:endParaRPr lang="ru-RU" dirty="0"/>
          </a:p>
          <a:p>
            <a:pPr lvl="0"/>
            <a:endParaRPr lang="ru-RU" dirty="0"/>
          </a:p>
        </p:txBody>
      </p:sp>
      <p:cxnSp>
        <p:nvCxnSpPr>
          <p:cNvPr id="7" name="Прямая соединительная линия 6"/>
          <p:cNvCxnSpPr/>
          <p:nvPr userDrawn="1"/>
        </p:nvCxnSpPr>
        <p:spPr>
          <a:xfrm flipV="1">
            <a:off x="418035" y="1005840"/>
            <a:ext cx="6024327" cy="15776"/>
          </a:xfrm>
          <a:prstGeom prst="line">
            <a:avLst/>
          </a:prstGeom>
          <a:ln w="12700">
            <a:solidFill>
              <a:srgbClr val="31466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8801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52294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nmu.org.ua/ua/content/activity/us_documents/System_of_prevention_and_detection_of_plagiarism.pdf" TargetMode="Externa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do.nmu.org.ua/"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314327" y="2257299"/>
            <a:ext cx="7384596" cy="1833790"/>
          </a:xfrm>
        </p:spPr>
        <p:txBody>
          <a:bodyPr>
            <a:noAutofit/>
          </a:bodyPr>
          <a:lstStyle/>
          <a:p>
            <a:pPr algn="ctr"/>
            <a:r>
              <a:rPr lang="uk-UA" i="0" dirty="0">
                <a:solidFill>
                  <a:srgbClr val="0070C0"/>
                </a:solidFill>
                <a:effectLst/>
              </a:rPr>
              <a:t>Освітня компонента «</a:t>
            </a:r>
            <a:r>
              <a:rPr lang="en-US" dirty="0">
                <a:solidFill>
                  <a:srgbClr val="0070C0"/>
                </a:solidFill>
              </a:rPr>
              <a:t>Event-</a:t>
            </a:r>
            <a:r>
              <a:rPr lang="uk-UA" dirty="0">
                <a:solidFill>
                  <a:srgbClr val="0070C0"/>
                </a:solidFill>
              </a:rPr>
              <a:t>маркетинг</a:t>
            </a:r>
            <a:r>
              <a:rPr lang="uk-UA" i="0" dirty="0">
                <a:solidFill>
                  <a:srgbClr val="0070C0"/>
                </a:solidFill>
                <a:effectLst/>
              </a:rPr>
              <a:t>», вибіркова фахова</a:t>
            </a:r>
            <a:endParaRPr lang="uk-UA" dirty="0">
              <a:solidFill>
                <a:srgbClr val="0070C0"/>
              </a:solidFill>
            </a:endParaRPr>
          </a:p>
        </p:txBody>
      </p:sp>
      <p:sp>
        <p:nvSpPr>
          <p:cNvPr id="15" name="Объект 14"/>
          <p:cNvSpPr>
            <a:spLocks noGrp="1"/>
          </p:cNvSpPr>
          <p:nvPr>
            <p:ph sz="quarter" idx="11"/>
          </p:nvPr>
        </p:nvSpPr>
        <p:spPr/>
        <p:txBody>
          <a:bodyPr/>
          <a:lstStyle/>
          <a:p>
            <a:r>
              <a:rPr lang="uk-UA" b="1" dirty="0">
                <a:solidFill>
                  <a:schemeClr val="accent4">
                    <a:lumMod val="60000"/>
                    <a:lumOff val="40000"/>
                  </a:schemeClr>
                </a:solidFill>
              </a:rPr>
              <a:t>Кафедра маркетингу</a:t>
            </a:r>
            <a:endParaRPr lang="ru-RU" b="1" dirty="0">
              <a:solidFill>
                <a:schemeClr val="accent4">
                  <a:lumMod val="60000"/>
                  <a:lumOff val="40000"/>
                </a:schemeClr>
              </a:solidFill>
            </a:endParaRPr>
          </a:p>
        </p:txBody>
      </p:sp>
      <p:sp>
        <p:nvSpPr>
          <p:cNvPr id="16" name="Объект 15"/>
          <p:cNvSpPr>
            <a:spLocks noGrp="1"/>
          </p:cNvSpPr>
          <p:nvPr>
            <p:ph sz="quarter" idx="12"/>
          </p:nvPr>
        </p:nvSpPr>
        <p:spPr/>
        <p:txBody>
          <a:bodyPr/>
          <a:lstStyle/>
          <a:p>
            <a:r>
              <a:rPr lang="en-US" dirty="0">
                <a:solidFill>
                  <a:schemeClr val="accent4">
                    <a:lumMod val="60000"/>
                    <a:lumOff val="40000"/>
                  </a:schemeClr>
                </a:solidFill>
              </a:rPr>
              <a:t>     </a:t>
            </a:r>
            <a:r>
              <a:rPr lang="uk-UA" dirty="0">
                <a:solidFill>
                  <a:schemeClr val="accent4">
                    <a:lumMod val="60000"/>
                    <a:lumOff val="40000"/>
                  </a:schemeClr>
                </a:solidFill>
              </a:rPr>
              <a:t>Розробник, завідувач кафедри маркетингу, </a:t>
            </a:r>
            <a:r>
              <a:rPr lang="uk-UA" dirty="0" err="1">
                <a:solidFill>
                  <a:schemeClr val="accent4">
                    <a:lumMod val="60000"/>
                    <a:lumOff val="40000"/>
                  </a:schemeClr>
                </a:solidFill>
              </a:rPr>
              <a:t>к.е.н</a:t>
            </a:r>
            <a:r>
              <a:rPr lang="uk-UA" dirty="0">
                <a:solidFill>
                  <a:schemeClr val="accent4">
                    <a:lumMod val="60000"/>
                    <a:lumOff val="40000"/>
                  </a:schemeClr>
                </a:solidFill>
              </a:rPr>
              <a:t>., доцент</a:t>
            </a:r>
            <a:endParaRPr lang="en-US" dirty="0">
              <a:solidFill>
                <a:schemeClr val="accent4">
                  <a:lumMod val="60000"/>
                  <a:lumOff val="40000"/>
                </a:schemeClr>
              </a:solidFill>
            </a:endParaRPr>
          </a:p>
          <a:p>
            <a:r>
              <a:rPr lang="en-US" dirty="0">
                <a:solidFill>
                  <a:schemeClr val="accent4">
                    <a:lumMod val="60000"/>
                    <a:lumOff val="40000"/>
                  </a:schemeClr>
                </a:solidFill>
              </a:rPr>
              <a:t>   </a:t>
            </a:r>
            <a:r>
              <a:rPr lang="uk-UA" dirty="0">
                <a:solidFill>
                  <a:schemeClr val="accent4">
                    <a:lumMod val="60000"/>
                    <a:lumOff val="40000"/>
                  </a:schemeClr>
                </a:solidFill>
              </a:rPr>
              <a:t> Касян Сергій Якович</a:t>
            </a:r>
            <a:endParaRPr lang="ru-RU" dirty="0">
              <a:solidFill>
                <a:schemeClr val="accent4">
                  <a:lumMod val="60000"/>
                  <a:lumOff val="40000"/>
                </a:schemeClr>
              </a:solidFill>
            </a:endParaRPr>
          </a:p>
        </p:txBody>
      </p:sp>
      <p:sp>
        <p:nvSpPr>
          <p:cNvPr id="17" name="Объект 16"/>
          <p:cNvSpPr>
            <a:spLocks noGrp="1"/>
          </p:cNvSpPr>
          <p:nvPr>
            <p:ph sz="quarter" idx="13"/>
          </p:nvPr>
        </p:nvSpPr>
        <p:spPr>
          <a:xfrm>
            <a:off x="267381" y="6017988"/>
            <a:ext cx="8396968" cy="657868"/>
          </a:xfrm>
          <a:solidFill>
            <a:schemeClr val="bg1"/>
          </a:solidFill>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18" name="Текст 17"/>
          <p:cNvSpPr>
            <a:spLocks noGrp="1"/>
          </p:cNvSpPr>
          <p:nvPr>
            <p:ph type="body" sz="quarter" idx="16"/>
          </p:nvPr>
        </p:nvSpPr>
        <p:spPr>
          <a:xfrm>
            <a:off x="4055953" y="285185"/>
            <a:ext cx="3642970" cy="2263282"/>
          </a:xfrm>
        </p:spPr>
        <p:txBody>
          <a:bodyPr/>
          <a:lstStyle/>
          <a:p>
            <a:r>
              <a:rPr lang="uk-UA" sz="2400" b="0" i="0" dirty="0">
                <a:solidFill>
                  <a:srgbClr val="0070C0"/>
                </a:solidFill>
                <a:effectLst/>
                <a:latin typeface="Calibri" panose="020F0502020204030204" pitchFamily="34" charset="0"/>
              </a:rPr>
              <a:t>Презентація освітньої компоненти «</a:t>
            </a:r>
            <a:r>
              <a:rPr lang="en-US" sz="2400" b="0" i="0" dirty="0">
                <a:solidFill>
                  <a:srgbClr val="0070C0"/>
                </a:solidFill>
                <a:effectLst/>
                <a:latin typeface="Calibri" panose="020F0502020204030204" pitchFamily="34" charset="0"/>
              </a:rPr>
              <a:t>Event-</a:t>
            </a:r>
            <a:r>
              <a:rPr lang="uk-UA" sz="2400" b="0" i="0" dirty="0">
                <a:solidFill>
                  <a:srgbClr val="0070C0"/>
                </a:solidFill>
                <a:effectLst/>
                <a:latin typeface="Calibri" panose="020F0502020204030204" pitchFamily="34" charset="0"/>
              </a:rPr>
              <a:t>маркетинг»</a:t>
            </a:r>
            <a:r>
              <a:rPr lang="uk-UA" sz="1400" dirty="0">
                <a:solidFill>
                  <a:srgbClr val="0070C0"/>
                </a:solidFill>
                <a:latin typeface="+mj-lt"/>
              </a:rPr>
              <a:t>, бакалаврська ОП 2021                                 </a:t>
            </a:r>
          </a:p>
          <a:p>
            <a:r>
              <a:rPr lang="uk-UA" sz="1400" dirty="0">
                <a:solidFill>
                  <a:srgbClr val="0070C0"/>
                </a:solidFill>
                <a:latin typeface="+mj-lt"/>
              </a:rPr>
              <a:t>НТУ «Дніпровська політехніка»,</a:t>
            </a:r>
            <a:r>
              <a:rPr lang="pl-PL" sz="1400" dirty="0">
                <a:solidFill>
                  <a:srgbClr val="0070C0"/>
                </a:solidFill>
                <a:latin typeface="+mj-lt"/>
              </a:rPr>
              <a:t> </a:t>
            </a:r>
            <a:r>
              <a:rPr lang="uk-UA" sz="1400" dirty="0">
                <a:solidFill>
                  <a:srgbClr val="0070C0"/>
                </a:solidFill>
                <a:latin typeface="+mj-lt"/>
              </a:rPr>
              <a:t>                         м. Дніпро, 17 грудня 2021 р.</a:t>
            </a:r>
          </a:p>
        </p:txBody>
      </p:sp>
      <p:pic>
        <p:nvPicPr>
          <p:cNvPr id="8" name="Рисунок 1">
            <a:extLst>
              <a:ext uri="{FF2B5EF4-FFF2-40B4-BE49-F238E27FC236}">
                <a16:creationId xmlns:a16="http://schemas.microsoft.com/office/drawing/2014/main" id="{4DACE0D8-7100-4D59-A5EF-C831641A8F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4349" y="1831169"/>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0F59365B-AEE7-40C1-A85D-15E7D0166C9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895" y="758850"/>
            <a:ext cx="1115695" cy="886460"/>
          </a:xfrm>
          <a:prstGeom prst="rect">
            <a:avLst/>
          </a:prstGeom>
          <a:noFill/>
        </p:spPr>
      </p:pic>
    </p:spTree>
    <p:extLst>
      <p:ext uri="{BB962C8B-B14F-4D97-AF65-F5344CB8AC3E}">
        <p14:creationId xmlns:p14="http://schemas.microsoft.com/office/powerpoint/2010/main" val="292826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b="1" dirty="0">
                <a:solidFill>
                  <a:srgbClr val="0070C0"/>
                </a:solidFill>
              </a:rPr>
              <a:t>Структура курсу. Практичні заняття</a:t>
            </a:r>
          </a:p>
          <a:p>
            <a:pPr algn="ct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76009" y="1059255"/>
            <a:ext cx="901325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lnSpc>
                <a:spcPct val="100000"/>
              </a:lnSpc>
              <a:spcBef>
                <a:spcPts val="0"/>
              </a:spcBef>
            </a:pPr>
            <a:r>
              <a:rPr lang="uk-UA" sz="1800" b="0" dirty="0">
                <a:solidFill>
                  <a:srgbClr val="0070C0"/>
                </a:solidFill>
              </a:rPr>
              <a:t>Тема 1. Кейсові завдання. Організація соціальних та емоційних маркетингових проектів як спосіб підвищення продаж. Соціальна відповідальність і відповідальне споживання в </a:t>
            </a:r>
            <a:r>
              <a:rPr lang="pl-PL" sz="1800" b="0" dirty="0">
                <a:solidFill>
                  <a:srgbClr val="0070C0"/>
                </a:solidFill>
              </a:rPr>
              <a:t>event-</a:t>
            </a:r>
            <a:r>
              <a:rPr lang="uk-UA" sz="1800" b="0" dirty="0">
                <a:solidFill>
                  <a:srgbClr val="0070C0"/>
                </a:solidFill>
              </a:rPr>
              <a:t>маркетингу.</a:t>
            </a:r>
          </a:p>
          <a:p>
            <a:pPr indent="450215" algn="just">
              <a:lnSpc>
                <a:spcPct val="100000"/>
              </a:lnSpc>
              <a:spcBef>
                <a:spcPts val="0"/>
              </a:spcBef>
            </a:pPr>
            <a:r>
              <a:rPr lang="uk-UA" sz="1800" b="0" dirty="0">
                <a:solidFill>
                  <a:srgbClr val="0070C0"/>
                </a:solidFill>
              </a:rPr>
              <a:t>Тема 2. Ситуаційні вправи. Інформаційний тур. Організація віртуальних подій на технологічних платформах, що використовуються для маркетингових комунікації: </a:t>
            </a:r>
            <a:r>
              <a:rPr lang="pl-PL" sz="1800" b="0" dirty="0">
                <a:solidFill>
                  <a:srgbClr val="0070C0"/>
                </a:solidFill>
              </a:rPr>
              <a:t>Moodle, Microsoft Office 365, Teams MS, Zoom, </a:t>
            </a:r>
            <a:r>
              <a:rPr lang="uk-UA" sz="1800" b="0" dirty="0">
                <a:solidFill>
                  <a:srgbClr val="0070C0"/>
                </a:solidFill>
              </a:rPr>
              <a:t>мобільні додатки.</a:t>
            </a:r>
          </a:p>
          <a:p>
            <a:pPr indent="450215" algn="just">
              <a:lnSpc>
                <a:spcPct val="100000"/>
              </a:lnSpc>
              <a:spcBef>
                <a:spcPts val="0"/>
              </a:spcBef>
            </a:pPr>
            <a:r>
              <a:rPr lang="uk-UA" sz="1800" b="0" dirty="0">
                <a:solidFill>
                  <a:srgbClr val="0070C0"/>
                </a:solidFill>
              </a:rPr>
              <a:t>Тема 3. Кейсові завдання. Креатив, дизайн і візуалізація в </a:t>
            </a:r>
            <a:r>
              <a:rPr lang="pl-PL" sz="1800" b="0" dirty="0">
                <a:solidFill>
                  <a:srgbClr val="0070C0"/>
                </a:solidFill>
              </a:rPr>
              <a:t>event-</a:t>
            </a:r>
            <a:r>
              <a:rPr lang="uk-UA" sz="1800" b="0" dirty="0">
                <a:solidFill>
                  <a:srgbClr val="0070C0"/>
                </a:solidFill>
              </a:rPr>
              <a:t>маркетингу.</a:t>
            </a:r>
          </a:p>
          <a:p>
            <a:pPr indent="450215" algn="just">
              <a:lnSpc>
                <a:spcPct val="100000"/>
              </a:lnSpc>
              <a:spcBef>
                <a:spcPts val="0"/>
              </a:spcBef>
            </a:pPr>
            <a:r>
              <a:rPr lang="uk-UA" sz="1800" b="0" dirty="0">
                <a:solidFill>
                  <a:srgbClr val="0070C0"/>
                </a:solidFill>
              </a:rPr>
              <a:t>Тема 4. Ситуаційні вправи. Спеціальні події в арсеналі компаній «Уолт </a:t>
            </a:r>
            <a:r>
              <a:rPr lang="uk-UA" sz="1800" b="0" dirty="0" err="1">
                <a:solidFill>
                  <a:srgbClr val="0070C0"/>
                </a:solidFill>
              </a:rPr>
              <a:t>Дісней</a:t>
            </a:r>
            <a:r>
              <a:rPr lang="uk-UA" sz="1800" b="0" dirty="0">
                <a:solidFill>
                  <a:srgbClr val="0070C0"/>
                </a:solidFill>
              </a:rPr>
              <a:t>». «</a:t>
            </a:r>
            <a:r>
              <a:rPr lang="pl-PL" sz="1800" b="0" dirty="0">
                <a:solidFill>
                  <a:srgbClr val="0070C0"/>
                </a:solidFill>
              </a:rPr>
              <a:t>Avon Running Global Women's Championship» </a:t>
            </a:r>
            <a:r>
              <a:rPr lang="uk-UA" sz="1800" b="0" dirty="0">
                <a:solidFill>
                  <a:srgbClr val="0070C0"/>
                </a:solidFill>
              </a:rPr>
              <a:t>від компанії «</a:t>
            </a:r>
            <a:r>
              <a:rPr lang="pl-PL" sz="1800" b="0" dirty="0">
                <a:solidFill>
                  <a:srgbClr val="0070C0"/>
                </a:solidFill>
              </a:rPr>
              <a:t>Avon Cosmetics» </a:t>
            </a:r>
            <a:r>
              <a:rPr lang="uk-UA" sz="1800" b="0" dirty="0">
                <a:solidFill>
                  <a:srgbClr val="0070C0"/>
                </a:solidFill>
              </a:rPr>
              <a:t>та ін.</a:t>
            </a:r>
          </a:p>
          <a:p>
            <a:pPr indent="450215" algn="just">
              <a:lnSpc>
                <a:spcPct val="100000"/>
              </a:lnSpc>
              <a:spcBef>
                <a:spcPts val="0"/>
              </a:spcBef>
            </a:pPr>
            <a:r>
              <a:rPr lang="uk-UA" sz="1800" b="0" dirty="0">
                <a:solidFill>
                  <a:srgbClr val="0070C0"/>
                </a:solidFill>
              </a:rPr>
              <a:t>Тема 5. Кейсові завдання. Спонсорство і партнерство під час організації подій. Засідання, доповідь, у </a:t>
            </a:r>
            <a:r>
              <a:rPr lang="uk-UA" sz="1800" b="0" dirty="0" err="1">
                <a:solidFill>
                  <a:srgbClr val="0070C0"/>
                </a:solidFill>
              </a:rPr>
              <a:t>т.ч</a:t>
            </a:r>
            <a:r>
              <a:rPr lang="uk-UA" sz="1800" b="0" dirty="0">
                <a:solidFill>
                  <a:srgbClr val="0070C0"/>
                </a:solidFill>
              </a:rPr>
              <a:t>. онлайн.</a:t>
            </a:r>
          </a:p>
          <a:p>
            <a:pPr indent="450215" algn="just">
              <a:lnSpc>
                <a:spcPct val="100000"/>
              </a:lnSpc>
              <a:spcBef>
                <a:spcPts val="0"/>
              </a:spcBef>
            </a:pPr>
            <a:r>
              <a:rPr lang="uk-UA" sz="1800" b="0" dirty="0">
                <a:solidFill>
                  <a:srgbClr val="0070C0"/>
                </a:solidFill>
              </a:rPr>
              <a:t>Тема 6. Кейсові завдання. </a:t>
            </a:r>
            <a:r>
              <a:rPr lang="pl-PL" sz="1800" b="0" dirty="0">
                <a:solidFill>
                  <a:srgbClr val="0070C0"/>
                </a:solidFill>
              </a:rPr>
              <a:t>Event-</a:t>
            </a:r>
            <a:r>
              <a:rPr lang="uk-UA" sz="1800" b="0" dirty="0">
                <a:solidFill>
                  <a:srgbClr val="0070C0"/>
                </a:solidFill>
              </a:rPr>
              <a:t>маркетинг, спрямований на досягнення цілей сталого розвитку.</a:t>
            </a:r>
          </a:p>
          <a:p>
            <a:pPr indent="450215" algn="just">
              <a:lnSpc>
                <a:spcPct val="100000"/>
              </a:lnSpc>
              <a:spcBef>
                <a:spcPts val="0"/>
              </a:spcBef>
            </a:pPr>
            <a:r>
              <a:rPr lang="uk-UA" sz="1800" b="0" dirty="0">
                <a:solidFill>
                  <a:srgbClr val="0070C0"/>
                </a:solidFill>
              </a:rPr>
              <a:t>Тема 7. Кейсові завдання. Економічні показники, які відображають ринкову ефективність організації </a:t>
            </a:r>
            <a:r>
              <a:rPr lang="pl-PL" sz="1800" b="0" dirty="0">
                <a:solidFill>
                  <a:srgbClr val="0070C0"/>
                </a:solidFill>
              </a:rPr>
              <a:t>event-</a:t>
            </a:r>
            <a:r>
              <a:rPr lang="uk-UA" sz="1800" b="0" dirty="0">
                <a:solidFill>
                  <a:srgbClr val="0070C0"/>
                </a:solidFill>
              </a:rPr>
              <a:t>маркетингу: попит на </a:t>
            </a:r>
            <a:r>
              <a:rPr lang="pl-PL" sz="1800" b="0" dirty="0">
                <a:solidFill>
                  <a:srgbClr val="0070C0"/>
                </a:solidFill>
              </a:rPr>
              <a:t>event-</a:t>
            </a:r>
            <a:r>
              <a:rPr lang="uk-UA" sz="1800" b="0" dirty="0">
                <a:solidFill>
                  <a:srgbClr val="0070C0"/>
                </a:solidFill>
              </a:rPr>
              <a:t>послуги в країні, обсяг </a:t>
            </a:r>
            <a:r>
              <a:rPr lang="pl-PL" sz="1800" b="0" dirty="0">
                <a:solidFill>
                  <a:srgbClr val="0070C0"/>
                </a:solidFill>
              </a:rPr>
              <a:t>BTL-</a:t>
            </a:r>
            <a:r>
              <a:rPr lang="uk-UA" sz="1800" b="0" dirty="0">
                <a:solidFill>
                  <a:srgbClr val="0070C0"/>
                </a:solidFill>
              </a:rPr>
              <a:t>послуг, кількість </a:t>
            </a:r>
            <a:r>
              <a:rPr lang="pl-PL" sz="1800" b="0" dirty="0">
                <a:solidFill>
                  <a:srgbClr val="0070C0"/>
                </a:solidFill>
              </a:rPr>
              <a:t>event-</a:t>
            </a:r>
            <a:r>
              <a:rPr lang="uk-UA" sz="1800" b="0" dirty="0">
                <a:solidFill>
                  <a:srgbClr val="0070C0"/>
                </a:solidFill>
              </a:rPr>
              <a:t>агенцій. </a:t>
            </a:r>
            <a:endParaRPr lang="uk-UA" sz="1800" b="0" dirty="0">
              <a:solidFill>
                <a:srgbClr val="0070C0"/>
              </a:solidFill>
              <a:latin typeface="+mj-lt"/>
              <a:ea typeface="Calibri" panose="020F0502020204030204" pitchFamily="34" charset="0"/>
              <a:cs typeface="Times New Roman" panose="02020603050405020304" pitchFamily="18" charset="0"/>
            </a:endParaRP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0194" y="5068385"/>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72002005-9BE9-4112-9015-1DE16E8DC8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3448" y="5415387"/>
            <a:ext cx="1362075" cy="1119800"/>
          </a:xfrm>
          <a:prstGeom prst="rect">
            <a:avLst/>
          </a:prstGeom>
          <a:noFill/>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9174" y="5329174"/>
            <a:ext cx="1003935" cy="1419860"/>
          </a:xfrm>
          <a:prstGeom prst="rect">
            <a:avLst/>
          </a:prstGeom>
          <a:noFill/>
        </p:spPr>
      </p:pic>
    </p:spTree>
    <p:extLst>
      <p:ext uri="{BB962C8B-B14F-4D97-AF65-F5344CB8AC3E}">
        <p14:creationId xmlns:p14="http://schemas.microsoft.com/office/powerpoint/2010/main" val="169764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dirty="0">
                <a:solidFill>
                  <a:srgbClr val="0070C0"/>
                </a:solidFill>
                <a:effectLst/>
                <a:latin typeface="+mj-lt"/>
                <a:ea typeface="Times New Roman" panose="02020603050405020304" pitchFamily="18" charset="0"/>
                <a:cs typeface="Times New Roman" panose="02020603050405020304" pitchFamily="18" charset="0"/>
              </a:rPr>
              <a:t>Політика щодо академічної доброчесності</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260675" y="797369"/>
            <a:ext cx="10943483"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7200" algn="just">
              <a:lnSpc>
                <a:spcPct val="100000"/>
              </a:lnSpc>
              <a:spcBef>
                <a:spcPts val="0"/>
              </a:spcBef>
            </a:pPr>
            <a:r>
              <a:rPr lang="uk-UA" sz="1800" b="0" dirty="0">
                <a:solidFill>
                  <a:srgbClr val="0070C0"/>
                </a:solidFill>
                <a:effectLst/>
                <a:latin typeface="+mj-lt"/>
                <a:ea typeface="Times New Roman" panose="02020603050405020304" pitchFamily="18" charset="0"/>
                <a:cs typeface="Times New Roman" panose="02020603050405020304" pitchFamily="18" charset="0"/>
              </a:rPr>
              <a:t>Академічна доброчесність здобувачів вищої освіти є важливою умовою для опанування результатами навчання за дисципліною і отримання задовільної оцінки з поточного та підсумкового контролів. Академічна доброчесність базується на засудженні практик списування (виконання письмових робіт із залученням зовнішніх джерел інформації, крім дозволених для використання), плагіату (відтворення опублікованих текстів інших авторів без зазначення авторства), фабрикації (вигадування даних чи фактів, що використовуються в освітньому процесі). Політика щодо академічної доброчесності регламентується «Положенням про систему запобігання та виявлення плагіату у Національному технічному університеті «Дніпровська політехніка»», </a:t>
            </a:r>
            <a:r>
              <a:rPr lang="pl-PL" sz="1800" b="0" u="sng" dirty="0">
                <a:solidFill>
                  <a:srgbClr val="0070C0"/>
                </a:solidFill>
                <a:effectLst/>
                <a:latin typeface="+mj-l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http://www.nmu.org.ua/ua/content/activity/us_documents/System_of_prevention_and_detection_of_plagiarism.pdf</a:t>
            </a:r>
            <a:r>
              <a:rPr lang="pl-PL" sz="1800" b="0" u="sng" dirty="0">
                <a:solidFill>
                  <a:srgbClr val="0070C0"/>
                </a:solidFill>
                <a:effectLst/>
                <a:latin typeface="+mj-lt"/>
                <a:ea typeface="Calibri" panose="020F0502020204030204" pitchFamily="34" charset="0"/>
                <a:cs typeface="Times New Roman" panose="02020603050405020304" pitchFamily="18" charset="0"/>
              </a:rPr>
              <a:t> ,</a:t>
            </a:r>
            <a:r>
              <a:rPr lang="pl-PL" sz="1800" b="0" dirty="0">
                <a:solidFill>
                  <a:srgbClr val="0070C0"/>
                </a:solidFill>
                <a:effectLst/>
                <a:latin typeface="+mj-lt"/>
                <a:ea typeface="Times New Roman" panose="02020603050405020304" pitchFamily="18" charset="0"/>
                <a:cs typeface="Times New Roman" panose="02020603050405020304" pitchFamily="18" charset="0"/>
              </a:rPr>
              <a:t> </a:t>
            </a:r>
            <a:r>
              <a:rPr lang="uk-UA" sz="1800" b="0" dirty="0">
                <a:solidFill>
                  <a:srgbClr val="0070C0"/>
                </a:solidFill>
                <a:effectLst/>
                <a:latin typeface="+mj-lt"/>
                <a:ea typeface="Times New Roman" panose="02020603050405020304" pitchFamily="18" charset="0"/>
                <a:cs typeface="Times New Roman" panose="02020603050405020304" pitchFamily="18" charset="0"/>
              </a:rPr>
              <a:t>К</a:t>
            </a:r>
            <a:r>
              <a:rPr lang="uk-UA" sz="1800" b="0" dirty="0">
                <a:solidFill>
                  <a:srgbClr val="0070C0"/>
                </a:solidFill>
                <a:effectLst/>
                <a:latin typeface="+mj-lt"/>
                <a:ea typeface="Calibri" panose="020F0502020204030204" pitchFamily="34" charset="0"/>
                <a:cs typeface="Times New Roman" panose="02020603050405020304" pitchFamily="18" charset="0"/>
              </a:rPr>
              <a:t>одекс академічної доброчесності Національного технічного університету «Дніпровська політехніка», </a:t>
            </a:r>
            <a:r>
              <a:rPr lang="pl-PL" sz="1800" b="0" dirty="0">
                <a:solidFill>
                  <a:srgbClr val="0070C0"/>
                </a:solidFill>
                <a:effectLst/>
                <a:latin typeface="+mj-lt"/>
                <a:ea typeface="Calibri" panose="020F0502020204030204" pitchFamily="34" charset="0"/>
                <a:cs typeface="Times New Roman" panose="02020603050405020304" pitchFamily="18" charset="0"/>
              </a:rPr>
              <a:t>https://www.nmu.org.ua/ua/content/activity/us_documents/Code%20of%20Academic%20Integrity.pdf</a:t>
            </a:r>
            <a:r>
              <a:rPr lang="pl-PL" sz="1800" b="0" dirty="0">
                <a:solidFill>
                  <a:srgbClr val="0070C0"/>
                </a:solidFill>
                <a:effectLst/>
                <a:latin typeface="+mj-lt"/>
                <a:ea typeface="Times New Roman" panose="02020603050405020304" pitchFamily="18" charset="0"/>
                <a:cs typeface="Times New Roman" panose="02020603050405020304" pitchFamily="18" charset="0"/>
              </a:rPr>
              <a:t> </a:t>
            </a:r>
            <a:r>
              <a:rPr lang="uk-UA" sz="1800" b="0" dirty="0">
                <a:solidFill>
                  <a:srgbClr val="0070C0"/>
                </a:solidFill>
                <a:effectLst/>
                <a:latin typeface="+mj-lt"/>
                <a:ea typeface="Times New Roman" panose="02020603050405020304" pitchFamily="18" charset="0"/>
                <a:cs typeface="Times New Roman" panose="02020603050405020304" pitchFamily="18" charset="0"/>
              </a:rPr>
              <a:t>У разі порушення здобувачем вищої освіти академічної доброчесності (списування, плагіат, фабрикація), робота оцінюється незадовільно та має бути виконана повторно. При цьому викладач залишає за собою право змінити тему завдання.</a:t>
            </a:r>
            <a:endParaRPr lang="uk-UA" sz="1800" b="0" dirty="0">
              <a:solidFill>
                <a:srgbClr val="0070C0"/>
              </a:solidFill>
              <a:effectLst/>
              <a:latin typeface="+mj-lt"/>
              <a:ea typeface="Calibri" panose="020F0502020204030204" pitchFamily="34" charset="0"/>
              <a:cs typeface="Times New Roman" panose="02020603050405020304" pitchFamily="18" charset="0"/>
            </a:endParaRPr>
          </a:p>
          <a:p>
            <a:pPr marL="457200" indent="-457200" algn="just">
              <a:buFontTx/>
              <a:buChar char="-"/>
            </a:pPr>
            <a:endParaRPr lang="ru-RU" dirty="0"/>
          </a:p>
        </p:txBody>
      </p:sp>
      <p:pic>
        <p:nvPicPr>
          <p:cNvPr id="6" name="Рисунок 1">
            <a:extLst>
              <a:ext uri="{FF2B5EF4-FFF2-40B4-BE49-F238E27FC236}">
                <a16:creationId xmlns:a16="http://schemas.microsoft.com/office/drawing/2014/main" id="{2FEE35E4-C9DB-4E7D-B3B8-8661FFB795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7735" y="4937442"/>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a:extLst>
              <a:ext uri="{FF2B5EF4-FFF2-40B4-BE49-F238E27FC236}">
                <a16:creationId xmlns:a16="http://schemas.microsoft.com/office/drawing/2014/main" id="{43C4A06C-322E-46AB-8FC2-7C54EAC33F6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6733" y="5148799"/>
            <a:ext cx="1362075" cy="1119800"/>
          </a:xfrm>
          <a:prstGeom prst="rect">
            <a:avLst/>
          </a:prstGeom>
          <a:noFill/>
        </p:spPr>
      </p:pic>
      <p:pic>
        <p:nvPicPr>
          <p:cNvPr id="9" name="Рисунок 8">
            <a:extLst>
              <a:ext uri="{FF2B5EF4-FFF2-40B4-BE49-F238E27FC236}">
                <a16:creationId xmlns:a16="http://schemas.microsoft.com/office/drawing/2014/main" id="{274E0431-28FF-4A4A-8569-F080FF305C3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74190" y="5109171"/>
            <a:ext cx="1003935" cy="1419860"/>
          </a:xfrm>
          <a:prstGeom prst="rect">
            <a:avLst/>
          </a:prstGeom>
          <a:noFill/>
        </p:spPr>
      </p:pic>
    </p:spTree>
    <p:extLst>
      <p:ext uri="{BB962C8B-B14F-4D97-AF65-F5344CB8AC3E}">
        <p14:creationId xmlns:p14="http://schemas.microsoft.com/office/powerpoint/2010/main" val="2680619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solidFill>
                  <a:srgbClr val="0070C0"/>
                </a:solidFill>
              </a:rPr>
              <a:t>Комунікаційна </a:t>
            </a:r>
            <a:r>
              <a:rPr lang="uk-UA" dirty="0">
                <a:solidFill>
                  <a:srgbClr val="0070C0"/>
                </a:solidFill>
              </a:rPr>
              <a:t>політик</a:t>
            </a:r>
            <a:r>
              <a:rPr lang="uk-UA" b="1" dirty="0">
                <a:solidFill>
                  <a:srgbClr val="0070C0"/>
                </a:solidFill>
              </a:rPr>
              <a:t>а</a:t>
            </a:r>
            <a:endParaRPr lang="ru-RU" dirty="0">
              <a:solidFill>
                <a:srgbClr val="0070C0"/>
              </a:solidFill>
            </a:endParaRPr>
          </a:p>
        </p:txBody>
      </p:sp>
      <p:sp>
        <p:nvSpPr>
          <p:cNvPr id="4" name="Текст 3"/>
          <p:cNvSpPr>
            <a:spLocks noGrp="1"/>
          </p:cNvSpPr>
          <p:nvPr>
            <p:ph type="body" sz="quarter" idx="10"/>
          </p:nvPr>
        </p:nvSpPr>
        <p:spPr/>
        <p:txBody>
          <a:bodyPr/>
          <a:lstStyle/>
          <a:p>
            <a:pPr marL="342900" indent="-342900">
              <a:buFont typeface="Arial" panose="020B0604020202020204" pitchFamily="34" charset="0"/>
              <a:buChar char="•"/>
            </a:pPr>
            <a:r>
              <a:rPr lang="uk-UA" sz="2000" dirty="0">
                <a:solidFill>
                  <a:srgbClr val="0070C0"/>
                </a:solidFill>
                <a:effectLst/>
                <a:ea typeface="Times New Roman" panose="02020603050405020304" pitchFamily="18" charset="0"/>
              </a:rPr>
              <a:t>Здобувачі вищої освіти повинні мати активовану університетську пошту. Обов’язком здобувача вищої освіти є перевірка один раз на день (щодня) поштової скриньки на Офіс365 </a:t>
            </a:r>
            <a:r>
              <a:rPr lang="uk-UA" sz="2000" dirty="0">
                <a:solidFill>
                  <a:srgbClr val="0070C0"/>
                </a:solidFill>
                <a:effectLst/>
                <a:ea typeface="Calibri" panose="020F0502020204030204" pitchFamily="34" charset="0"/>
              </a:rPr>
              <a:t>та відвідування групи у </a:t>
            </a:r>
            <a:r>
              <a:rPr lang="en-US" sz="2000" dirty="0">
                <a:solidFill>
                  <a:srgbClr val="0070C0"/>
                </a:solidFill>
                <a:effectLst/>
                <a:ea typeface="Calibri" panose="020F0502020204030204" pitchFamily="34" charset="0"/>
              </a:rPr>
              <a:t>Telegram</a:t>
            </a:r>
            <a:r>
              <a:rPr lang="uk-UA" sz="2000" dirty="0">
                <a:solidFill>
                  <a:srgbClr val="0070C0"/>
                </a:solidFill>
                <a:effectLst/>
                <a:ea typeface="Calibri" panose="020F0502020204030204" pitchFamily="34" charset="0"/>
              </a:rPr>
              <a:t>-каналі</a:t>
            </a:r>
            <a:r>
              <a:rPr lang="uk-UA" sz="2000" dirty="0">
                <a:solidFill>
                  <a:srgbClr val="0070C0"/>
                </a:solidFill>
                <a:effectLst/>
                <a:ea typeface="Times New Roman" panose="02020603050405020304" pitchFamily="18" charset="0"/>
              </a:rPr>
              <a:t>. </a:t>
            </a:r>
            <a:r>
              <a:rPr lang="uk-UA" sz="2000" dirty="0">
                <a:solidFill>
                  <a:srgbClr val="0070C0"/>
                </a:solidFill>
                <a:effectLst/>
                <a:ea typeface="Calibri" panose="020F0502020204030204" pitchFamily="34" charset="0"/>
              </a:rPr>
              <a:t>Рекомендуємо створити профілі та підписатися на сторінки кафедри маркетингу в соціальних мережах </a:t>
            </a:r>
            <a:r>
              <a:rPr lang="uk-UA" sz="2000" dirty="0" err="1">
                <a:solidFill>
                  <a:srgbClr val="0070C0"/>
                </a:solidFill>
                <a:effectLst/>
                <a:ea typeface="Calibri" panose="020F0502020204030204" pitchFamily="34" charset="0"/>
              </a:rPr>
              <a:t>Facebook</a:t>
            </a:r>
            <a:r>
              <a:rPr lang="uk-UA" sz="2000" dirty="0">
                <a:solidFill>
                  <a:srgbClr val="0070C0"/>
                </a:solidFill>
                <a:effectLst/>
                <a:ea typeface="Calibri" panose="020F0502020204030204" pitchFamily="34" charset="0"/>
              </a:rPr>
              <a:t>, </a:t>
            </a:r>
            <a:r>
              <a:rPr lang="uk-UA" sz="2000" dirty="0" err="1">
                <a:solidFill>
                  <a:srgbClr val="0070C0"/>
                </a:solidFill>
                <a:effectLst/>
                <a:ea typeface="Calibri" panose="020F0502020204030204" pitchFamily="34" charset="0"/>
              </a:rPr>
              <a:t>Instagram</a:t>
            </a:r>
            <a:r>
              <a:rPr lang="uk-UA" sz="2000" dirty="0">
                <a:solidFill>
                  <a:srgbClr val="0070C0"/>
                </a:solidFill>
                <a:effectLst/>
                <a:ea typeface="Calibri" panose="020F0502020204030204" pitchFamily="34" charset="0"/>
              </a:rPr>
              <a:t>. Протягом тижнів самостійної роботи обов’язком здобувача вищої освіти є робота з дистанційним курсом «</a:t>
            </a:r>
            <a:r>
              <a:rPr lang="en-US" sz="2000" dirty="0">
                <a:solidFill>
                  <a:srgbClr val="0070C0"/>
                </a:solidFill>
                <a:effectLst/>
                <a:ea typeface="Calibri" panose="020F0502020204030204" pitchFamily="34" charset="0"/>
              </a:rPr>
              <a:t>Event-</a:t>
            </a:r>
            <a:r>
              <a:rPr lang="uk-UA" sz="2000" dirty="0">
                <a:solidFill>
                  <a:srgbClr val="0070C0"/>
                </a:solidFill>
                <a:effectLst/>
                <a:ea typeface="Calibri" panose="020F0502020204030204" pitchFamily="34" charset="0"/>
              </a:rPr>
              <a:t>маркетинг» (</a:t>
            </a:r>
            <a:r>
              <a:rPr lang="uk-UA" sz="2000" u="sng" dirty="0">
                <a:solidFill>
                  <a:srgbClr val="0070C0"/>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www.do.nmu.org.ua</a:t>
            </a:r>
            <a:r>
              <a:rPr lang="uk-UA" sz="2000" dirty="0">
                <a:solidFill>
                  <a:srgbClr val="0070C0"/>
                </a:solidFill>
                <a:effectLst/>
                <a:ea typeface="Calibri" panose="020F0502020204030204" pitchFamily="34" charset="0"/>
              </a:rPr>
              <a:t>). Усі письмові запитання до викладачів стосовно курсу мають надсилатися на університетську електронну пошту.</a:t>
            </a:r>
            <a:endParaRPr lang="uk-UA" sz="2000" dirty="0">
              <a:solidFill>
                <a:srgbClr val="0070C0"/>
              </a:solidFill>
            </a:endParaRPr>
          </a:p>
        </p:txBody>
      </p:sp>
      <p:pic>
        <p:nvPicPr>
          <p:cNvPr id="5" name="Рисунок 1">
            <a:extLst>
              <a:ext uri="{FF2B5EF4-FFF2-40B4-BE49-F238E27FC236}">
                <a16:creationId xmlns:a16="http://schemas.microsoft.com/office/drawing/2014/main" id="{F05F130C-4C1B-403A-83F7-FF751F59F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3300" y="58461"/>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D3EB28DE-F2EA-4061-BB97-68C559D3D6C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76256" y="366746"/>
            <a:ext cx="1362075" cy="1119800"/>
          </a:xfrm>
          <a:prstGeom prst="rect">
            <a:avLst/>
          </a:prstGeom>
          <a:noFill/>
        </p:spPr>
      </p:pic>
      <p:pic>
        <p:nvPicPr>
          <p:cNvPr id="7" name="Рисунок 6">
            <a:extLst>
              <a:ext uri="{FF2B5EF4-FFF2-40B4-BE49-F238E27FC236}">
                <a16:creationId xmlns:a16="http://schemas.microsoft.com/office/drawing/2014/main" id="{F2A482A8-AD56-459E-B02B-4133F209CD2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7352" y="216716"/>
            <a:ext cx="1003935" cy="1419860"/>
          </a:xfrm>
          <a:prstGeom prst="rect">
            <a:avLst/>
          </a:prstGeom>
          <a:noFill/>
        </p:spPr>
      </p:pic>
    </p:spTree>
    <p:extLst>
      <p:ext uri="{BB962C8B-B14F-4D97-AF65-F5344CB8AC3E}">
        <p14:creationId xmlns:p14="http://schemas.microsoft.com/office/powerpoint/2010/main" val="2711341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5238351"/>
          </a:xfrm>
        </p:spPr>
        <p:txBody>
          <a:bodyPr/>
          <a:lstStyle/>
          <a:p>
            <a:pPr>
              <a:spcBef>
                <a:spcPts val="0"/>
              </a:spcBef>
            </a:pPr>
            <a:r>
              <a:rPr lang="uk-UA" dirty="0">
                <a:solidFill>
                  <a:srgbClr val="0070C0"/>
                </a:solidFill>
                <a:effectLst/>
                <a:ea typeface="Times New Roman" panose="02020603050405020304" pitchFamily="18" charset="0"/>
              </a:rPr>
              <a:t>        Методи навчання</a:t>
            </a:r>
            <a:endParaRPr lang="uk-UA" dirty="0">
              <a:solidFill>
                <a:srgbClr val="0070C0"/>
              </a:solidFill>
            </a:endParaRPr>
          </a:p>
          <a:p>
            <a:pPr>
              <a:spcBef>
                <a:spcPts val="0"/>
              </a:spcBef>
            </a:pPr>
            <a:endParaRPr lang="uk-UA" sz="2400" dirty="0">
              <a:solidFill>
                <a:schemeClr val="accent4">
                  <a:lumMod val="60000"/>
                  <a:lumOff val="40000"/>
                </a:schemeClr>
              </a:solidFill>
            </a:endParaRPr>
          </a:p>
          <a:p>
            <a:pPr indent="457200" algn="just">
              <a:lnSpc>
                <a:spcPct val="92000"/>
              </a:lnSpc>
              <a:spcAft>
                <a:spcPts val="1000"/>
              </a:spcAft>
            </a:pPr>
            <a:r>
              <a:rPr lang="uk-UA" sz="2000" b="0" i="0" dirty="0">
                <a:solidFill>
                  <a:srgbClr val="0070C0"/>
                </a:solidFill>
                <a:effectLst/>
                <a:latin typeface="+mj-lt"/>
              </a:rPr>
              <a:t>  </a:t>
            </a:r>
            <a:r>
              <a:rPr lang="uk-UA" sz="2400" b="0" dirty="0">
                <a:solidFill>
                  <a:srgbClr val="0070C0"/>
                </a:solidFill>
              </a:rPr>
              <a:t>Практичні заняття мають інтерактивний, науково-пізнавальний характер. Застосовуються проблемні, інтерактивні, інформаційно-комп’ютерні, саморозвиткові, колективні та інтегративні, контекстні технології навчання, заняття-дискусії, технології змішаного навчання. На практичних заняттях застосовуються кейс-метод, методи аналізу, синтезу, порівняння, ситуаційні завдання, ділові ігри, практичні задачі для розв’язання, </a:t>
            </a:r>
            <a:r>
              <a:rPr lang="uk-UA" sz="2400" b="0" dirty="0" err="1">
                <a:solidFill>
                  <a:srgbClr val="0070C0"/>
                </a:solidFill>
              </a:rPr>
              <a:t>коучинговий</a:t>
            </a:r>
            <a:r>
              <a:rPr lang="uk-UA" sz="2400" b="0" dirty="0">
                <a:solidFill>
                  <a:srgbClr val="0070C0"/>
                </a:solidFill>
              </a:rPr>
              <a:t> підхід у викладанні, </a:t>
            </a:r>
            <a:r>
              <a:rPr lang="uk-UA" sz="2400" b="0" dirty="0" err="1">
                <a:solidFill>
                  <a:srgbClr val="0070C0"/>
                </a:solidFill>
              </a:rPr>
              <a:t>пітчинги</a:t>
            </a:r>
            <a:r>
              <a:rPr lang="uk-UA" sz="2400" b="0" dirty="0">
                <a:solidFill>
                  <a:srgbClr val="0070C0"/>
                </a:solidFill>
              </a:rPr>
              <a:t> проектів з використанням сучасних програмних засобів. На заняттях відбуваються дискусії, здобувачі грають в </a:t>
            </a:r>
            <a:r>
              <a:rPr lang="pl-PL" sz="2400" b="0" dirty="0">
                <a:solidFill>
                  <a:srgbClr val="0070C0"/>
                </a:solidFill>
              </a:rPr>
              <a:t>brainstorming </a:t>
            </a:r>
            <a:r>
              <a:rPr lang="uk-UA" sz="2400" b="0" dirty="0">
                <a:solidFill>
                  <a:srgbClr val="0070C0"/>
                </a:solidFill>
              </a:rPr>
              <a:t>і обґрунтовують власні ідеї маркетингових рішень, перегляд й обговорення відео-матеріалів, інформації на сайтах, користування онлайн сервісами. Використовуються інтерактивні стратегії навчання для заохочення мовлення: мозковий штурм, групові презентації (</a:t>
            </a:r>
            <a:r>
              <a:rPr lang="uk-UA" sz="2400" b="0" dirty="0" err="1">
                <a:solidFill>
                  <a:srgbClr val="0070C0"/>
                </a:solidFill>
              </a:rPr>
              <a:t>пітчинг</a:t>
            </a:r>
            <a:r>
              <a:rPr lang="uk-UA" sz="2400" b="0" dirty="0">
                <a:solidFill>
                  <a:srgbClr val="0070C0"/>
                </a:solidFill>
              </a:rPr>
              <a:t>) проектів.</a:t>
            </a:r>
          </a:p>
        </p:txBody>
      </p:sp>
      <p:sp>
        <p:nvSpPr>
          <p:cNvPr id="4" name="Текст 3"/>
          <p:cNvSpPr>
            <a:spLocks noGrp="1"/>
          </p:cNvSpPr>
          <p:nvPr>
            <p:ph type="body" sz="quarter" idx="11"/>
          </p:nvPr>
        </p:nvSpPr>
        <p:spPr>
          <a:xfrm>
            <a:off x="652916" y="5984341"/>
            <a:ext cx="10953627" cy="577571"/>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5" name="Рисунок 1">
            <a:extLst>
              <a:ext uri="{FF2B5EF4-FFF2-40B4-BE49-F238E27FC236}">
                <a16:creationId xmlns:a16="http://schemas.microsoft.com/office/drawing/2014/main" id="{AD395B55-0147-4DA5-9473-6D6D54276C4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44468" y="4805833"/>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78A9AE1F-40DF-47AB-8A54-B765DB7273F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9129" y="4929470"/>
            <a:ext cx="1362075" cy="1119800"/>
          </a:xfrm>
          <a:prstGeom prst="rect">
            <a:avLst/>
          </a:prstGeom>
          <a:noFill/>
        </p:spPr>
      </p:pic>
      <p:pic>
        <p:nvPicPr>
          <p:cNvPr id="7" name="Рисунок 6">
            <a:extLst>
              <a:ext uri="{FF2B5EF4-FFF2-40B4-BE49-F238E27FC236}">
                <a16:creationId xmlns:a16="http://schemas.microsoft.com/office/drawing/2014/main" id="{8D884F30-F2DB-469D-B703-AA44F65E11E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115" y="4779440"/>
            <a:ext cx="1003935" cy="1419860"/>
          </a:xfrm>
          <a:prstGeom prst="rect">
            <a:avLst/>
          </a:prstGeom>
          <a:noFill/>
        </p:spPr>
      </p:pic>
    </p:spTree>
    <p:extLst>
      <p:ext uri="{BB962C8B-B14F-4D97-AF65-F5344CB8AC3E}">
        <p14:creationId xmlns:p14="http://schemas.microsoft.com/office/powerpoint/2010/main" val="921164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2500" dirty="0">
                <a:solidFill>
                  <a:srgbClr val="0070C0"/>
                </a:solidFill>
              </a:rPr>
              <a:t>Рекомендовані джерела інформації</a:t>
            </a:r>
          </a:p>
        </p:txBody>
      </p:sp>
      <p:sp>
        <p:nvSpPr>
          <p:cNvPr id="4" name="Текст 3"/>
          <p:cNvSpPr>
            <a:spLocks noGrp="1"/>
          </p:cNvSpPr>
          <p:nvPr>
            <p:ph type="body" sz="quarter" idx="10"/>
          </p:nvPr>
        </p:nvSpPr>
        <p:spPr/>
        <p:txBody>
          <a:bodyPr/>
          <a:lstStyle/>
          <a:p>
            <a:pPr marL="342900" indent="-342900">
              <a:lnSpc>
                <a:spcPct val="100000"/>
              </a:lnSpc>
              <a:spcBef>
                <a:spcPts val="0"/>
              </a:spcBef>
              <a:buFont typeface="Arial" panose="020B0604020202020204" pitchFamily="34" charset="0"/>
              <a:buChar char="•"/>
            </a:pPr>
            <a:r>
              <a:rPr lang="uk-UA" sz="1400" dirty="0">
                <a:solidFill>
                  <a:srgbClr val="0070C0"/>
                </a:solidFill>
              </a:rPr>
              <a:t>1 Касян С. Я. Маркетингове стратегічне планування, ціноутворення, маркетинг подій у сфері енергозбереження на високотехнологічних підприємствах / </a:t>
            </a:r>
            <a:r>
              <a:rPr lang="pl-PL" sz="1400" dirty="0">
                <a:solidFill>
                  <a:srgbClr val="0070C0"/>
                </a:solidFill>
              </a:rPr>
              <a:t>Marketing Strategic Planning, Pricing, Marketing of Events in the Field of High-tech Enterprises Energy Saving. </a:t>
            </a:r>
            <a:r>
              <a:rPr lang="uk-UA" sz="1400" dirty="0">
                <a:solidFill>
                  <a:srgbClr val="0070C0"/>
                </a:solidFill>
              </a:rPr>
              <a:t>Вісник Хмельницького національного університету: науковий журнал. Хмельницький : Хмельницький національний університет, Видавничий дім «</a:t>
            </a:r>
            <a:r>
              <a:rPr lang="uk-UA" sz="1400" dirty="0" err="1">
                <a:solidFill>
                  <a:srgbClr val="0070C0"/>
                </a:solidFill>
              </a:rPr>
              <a:t>Гельветика</a:t>
            </a:r>
            <a:r>
              <a:rPr lang="uk-UA" sz="1400" dirty="0">
                <a:solidFill>
                  <a:srgbClr val="0070C0"/>
                </a:solidFill>
              </a:rPr>
              <a:t>». 2021. №5. Том 1. С. 298–303 (310 с.). Надрукована 04.10.2021. [Електронний ресурс]. – Режим доступу: </a:t>
            </a:r>
            <a:r>
              <a:rPr lang="pl-PL" sz="1400" dirty="0">
                <a:solidFill>
                  <a:srgbClr val="0070C0"/>
                </a:solidFill>
              </a:rPr>
              <a:t>http://journals.khnu.km.ua/vestnik/?p=8839 , http://journals.khnu.km.ua/vestnik/wpcontent/uploads/2021/11/vknu-es-2021-n-5-298.pdf </a:t>
            </a:r>
            <a:endParaRPr lang="uk-UA" sz="1400" dirty="0">
              <a:solidFill>
                <a:srgbClr val="0070C0"/>
              </a:solidFill>
            </a:endParaRPr>
          </a:p>
          <a:p>
            <a:pPr marL="342900" indent="-342900">
              <a:lnSpc>
                <a:spcPct val="100000"/>
              </a:lnSpc>
              <a:spcBef>
                <a:spcPts val="0"/>
              </a:spcBef>
              <a:buFont typeface="Arial" panose="020B0604020202020204" pitchFamily="34" charset="0"/>
              <a:buChar char="•"/>
            </a:pPr>
            <a:r>
              <a:rPr lang="pl-PL" sz="1400" dirty="0">
                <a:solidFill>
                  <a:srgbClr val="0070C0"/>
                </a:solidFill>
              </a:rPr>
              <a:t>2 </a:t>
            </a:r>
            <a:r>
              <a:rPr lang="uk-UA" sz="1400" dirty="0">
                <a:solidFill>
                  <a:srgbClr val="0070C0"/>
                </a:solidFill>
              </a:rPr>
              <a:t>Дьяченко Ю.В., </a:t>
            </a:r>
            <a:r>
              <a:rPr lang="uk-UA" sz="1400" dirty="0" err="1">
                <a:solidFill>
                  <a:srgbClr val="0070C0"/>
                </a:solidFill>
              </a:rPr>
              <a:t>Седікова</a:t>
            </a:r>
            <a:r>
              <a:rPr lang="uk-UA" sz="1400" dirty="0">
                <a:solidFill>
                  <a:srgbClr val="0070C0"/>
                </a:solidFill>
              </a:rPr>
              <a:t> І.О., Бондар В.А. </a:t>
            </a:r>
            <a:r>
              <a:rPr lang="pl-PL" sz="1400" dirty="0">
                <a:solidFill>
                  <a:srgbClr val="0070C0"/>
                </a:solidFill>
              </a:rPr>
              <a:t>Event-</a:t>
            </a:r>
            <a:r>
              <a:rPr lang="uk-UA" sz="1400" dirty="0">
                <a:solidFill>
                  <a:srgbClr val="0070C0"/>
                </a:solidFill>
              </a:rPr>
              <a:t>менеджмент як складник інформаційно-комунікаційних технологій у публічному управлінні. Вчені записки ТНУ імені В.І. Вернадського. Серія: Державне управління. Том 31 (70) № 6 2020. С. 39-44.</a:t>
            </a:r>
          </a:p>
          <a:p>
            <a:pPr marL="342900" indent="-342900">
              <a:lnSpc>
                <a:spcPct val="100000"/>
              </a:lnSpc>
              <a:spcBef>
                <a:spcPts val="0"/>
              </a:spcBef>
              <a:buFont typeface="Arial" panose="020B0604020202020204" pitchFamily="34" charset="0"/>
              <a:buChar char="•"/>
            </a:pPr>
            <a:r>
              <a:rPr lang="uk-UA" sz="1400" dirty="0">
                <a:solidFill>
                  <a:srgbClr val="0070C0"/>
                </a:solidFill>
              </a:rPr>
              <a:t> 3 </a:t>
            </a:r>
            <a:r>
              <a:rPr lang="uk-UA" sz="1400" dirty="0" err="1">
                <a:solidFill>
                  <a:srgbClr val="0070C0"/>
                </a:solidFill>
              </a:rPr>
              <a:t>Кочнова</a:t>
            </a:r>
            <a:r>
              <a:rPr lang="uk-UA" sz="1400" dirty="0">
                <a:solidFill>
                  <a:srgbClr val="0070C0"/>
                </a:solidFill>
              </a:rPr>
              <a:t> І. В. Роль спеціальних заходів у формуванні бренда. Держава та регіони. Серія: Економіка та підприємництво, 2015 р., № 3 (84). С. 4-8. </a:t>
            </a:r>
          </a:p>
          <a:p>
            <a:pPr marL="342900" indent="-342900">
              <a:lnSpc>
                <a:spcPct val="100000"/>
              </a:lnSpc>
              <a:spcBef>
                <a:spcPts val="0"/>
              </a:spcBef>
              <a:buFont typeface="Arial" panose="020B0604020202020204" pitchFamily="34" charset="0"/>
              <a:buChar char="•"/>
            </a:pPr>
            <a:r>
              <a:rPr lang="uk-UA" sz="1400" dirty="0">
                <a:solidFill>
                  <a:srgbClr val="0070C0"/>
                </a:solidFill>
              </a:rPr>
              <a:t>4 Касян С. Я. Перспективи розвитку </a:t>
            </a:r>
            <a:r>
              <a:rPr lang="uk-UA" sz="1400" dirty="0" err="1">
                <a:solidFill>
                  <a:srgbClr val="0070C0"/>
                </a:solidFill>
              </a:rPr>
              <a:t>івент</a:t>
            </a:r>
            <a:r>
              <a:rPr lang="uk-UA" sz="1400" dirty="0">
                <a:solidFill>
                  <a:srgbClr val="0070C0"/>
                </a:solidFill>
              </a:rPr>
              <a:t>-маркетингу компаній в Україні / В. П. </a:t>
            </a:r>
            <a:r>
              <a:rPr lang="uk-UA" sz="1400" dirty="0" err="1">
                <a:solidFill>
                  <a:srgbClr val="0070C0"/>
                </a:solidFill>
              </a:rPr>
              <a:t>Пошивалов</a:t>
            </a:r>
            <a:r>
              <a:rPr lang="uk-UA" sz="1400" dirty="0">
                <a:solidFill>
                  <a:srgbClr val="0070C0"/>
                </a:solidFill>
              </a:rPr>
              <a:t>, С. Я. Касян, О. М. </a:t>
            </a:r>
            <a:r>
              <a:rPr lang="uk-UA" sz="1400" dirty="0" err="1">
                <a:solidFill>
                  <a:srgbClr val="0070C0"/>
                </a:solidFill>
              </a:rPr>
              <a:t>Вовкотруб</a:t>
            </a:r>
            <a:r>
              <a:rPr lang="uk-UA" sz="1400" dirty="0">
                <a:solidFill>
                  <a:srgbClr val="0070C0"/>
                </a:solidFill>
              </a:rPr>
              <a:t> // Економічний простір: </a:t>
            </a:r>
            <a:r>
              <a:rPr lang="uk-UA" sz="1400" dirty="0" err="1">
                <a:solidFill>
                  <a:srgbClr val="0070C0"/>
                </a:solidFill>
              </a:rPr>
              <a:t>зб</a:t>
            </a:r>
            <a:r>
              <a:rPr lang="uk-UA" sz="1400" dirty="0">
                <a:solidFill>
                  <a:srgbClr val="0070C0"/>
                </a:solidFill>
              </a:rPr>
              <a:t>. наук. праць. Дніпропетровськ: Придніпровська державна академія будівництва та архітектури, 2013. </a:t>
            </a:r>
            <a:r>
              <a:rPr lang="uk-UA" sz="1400" dirty="0" err="1">
                <a:solidFill>
                  <a:srgbClr val="0070C0"/>
                </a:solidFill>
              </a:rPr>
              <a:t>Вип</a:t>
            </a:r>
            <a:r>
              <a:rPr lang="uk-UA" sz="1400" dirty="0">
                <a:solidFill>
                  <a:srgbClr val="0070C0"/>
                </a:solidFill>
              </a:rPr>
              <a:t>. №.78 С. 251 –259.</a:t>
            </a:r>
          </a:p>
        </p:txBody>
      </p:sp>
      <p:pic>
        <p:nvPicPr>
          <p:cNvPr id="5" name="Рисунок 1">
            <a:extLst>
              <a:ext uri="{FF2B5EF4-FFF2-40B4-BE49-F238E27FC236}">
                <a16:creationId xmlns:a16="http://schemas.microsoft.com/office/drawing/2014/main" id="{2593C2E2-9085-4B40-B6D5-424749BF46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8407" y="14626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4501E770-DA30-439B-AECC-6C4EE880985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0184" y="307024"/>
            <a:ext cx="1362075" cy="1119800"/>
          </a:xfrm>
          <a:prstGeom prst="rect">
            <a:avLst/>
          </a:prstGeom>
          <a:noFill/>
        </p:spPr>
      </p:pic>
      <p:pic>
        <p:nvPicPr>
          <p:cNvPr id="7" name="Рисунок 6">
            <a:extLst>
              <a:ext uri="{FF2B5EF4-FFF2-40B4-BE49-F238E27FC236}">
                <a16:creationId xmlns:a16="http://schemas.microsoft.com/office/drawing/2014/main" id="{5E920AFC-9E43-4B31-A037-E16742677F7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4947" y="295910"/>
            <a:ext cx="1003935" cy="1419860"/>
          </a:xfrm>
          <a:prstGeom prst="rect">
            <a:avLst/>
          </a:prstGeom>
          <a:noFill/>
        </p:spPr>
      </p:pic>
    </p:spTree>
    <p:extLst>
      <p:ext uri="{BB962C8B-B14F-4D97-AF65-F5344CB8AC3E}">
        <p14:creationId xmlns:p14="http://schemas.microsoft.com/office/powerpoint/2010/main" val="2619942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4235" y="1993356"/>
            <a:ext cx="6584833" cy="4798336"/>
          </a:xfrm>
        </p:spPr>
        <p:txBody>
          <a:bodyPr/>
          <a:lstStyle/>
          <a:p>
            <a:pPr>
              <a:lnSpc>
                <a:spcPct val="100000"/>
              </a:lnSpc>
            </a:pPr>
            <a:br>
              <a:rPr lang="uk-UA" sz="1200" dirty="0"/>
            </a:br>
            <a:r>
              <a:rPr lang="uk-UA" sz="1200" dirty="0"/>
              <a:t>  </a:t>
            </a:r>
            <a:r>
              <a:rPr lang="uk-UA" sz="1800" b="1" dirty="0">
                <a:solidFill>
                  <a:srgbClr val="0070C0"/>
                </a:solidFill>
                <a:effectLst/>
                <a:ea typeface="Calibri" panose="020F0502020204030204" pitchFamily="34" charset="0"/>
                <a:cs typeface="Times New Roman" panose="02020603050405020304" pitchFamily="18" charset="0"/>
              </a:rPr>
              <a:t>Освітня програма: Усі ФЕФ</a:t>
            </a:r>
            <a:br>
              <a:rPr lang="uk-UA" sz="1800" dirty="0">
                <a:solidFill>
                  <a:srgbClr val="0070C0"/>
                </a:solidFill>
                <a:effectLst/>
                <a:ea typeface="Calibri" panose="020F0502020204030204" pitchFamily="34" charset="0"/>
                <a:cs typeface="Times New Roman" panose="02020603050405020304" pitchFamily="18" charset="0"/>
              </a:rPr>
            </a:br>
            <a:r>
              <a:rPr lang="uk-UA" sz="1800" b="1" dirty="0">
                <a:solidFill>
                  <a:srgbClr val="0070C0"/>
                </a:solidFill>
                <a:effectLst/>
                <a:ea typeface="Calibri" panose="020F0502020204030204" pitchFamily="34" charset="0"/>
                <a:cs typeface="Times New Roman" panose="02020603050405020304" pitchFamily="18" charset="0"/>
              </a:rPr>
              <a:t>Загальний обсяг: 4</a:t>
            </a:r>
            <a:r>
              <a:rPr lang="uk-UA" sz="1800" dirty="0">
                <a:solidFill>
                  <a:srgbClr val="0070C0"/>
                </a:solidFill>
                <a:effectLst/>
                <a:ea typeface="Calibri" panose="020F0502020204030204" pitchFamily="34" charset="0"/>
                <a:cs typeface="Times New Roman" panose="02020603050405020304" pitchFamily="18" charset="0"/>
              </a:rPr>
              <a:t> кредити</a:t>
            </a:r>
            <a:r>
              <a:rPr lang="uk-UA" sz="1800" b="1" dirty="0">
                <a:solidFill>
                  <a:srgbClr val="0070C0"/>
                </a:solidFill>
                <a:effectLst/>
                <a:ea typeface="Calibri" panose="020F0502020204030204" pitchFamily="34" charset="0"/>
                <a:cs typeface="Times New Roman" panose="02020603050405020304" pitchFamily="18" charset="0"/>
              </a:rPr>
              <a:t> </a:t>
            </a:r>
            <a:r>
              <a:rPr lang="uk-UA" sz="1800" dirty="0">
                <a:solidFill>
                  <a:srgbClr val="0070C0"/>
                </a:solidFill>
                <a:effectLst/>
                <a:ea typeface="Calibri" panose="020F0502020204030204" pitchFamily="34" charset="0"/>
                <a:cs typeface="Times New Roman" panose="02020603050405020304" pitchFamily="18" charset="0"/>
              </a:rPr>
              <a:t> ЄКТС</a:t>
            </a:r>
            <a:br>
              <a:rPr lang="uk-UA" sz="1800" dirty="0">
                <a:solidFill>
                  <a:srgbClr val="0070C0"/>
                </a:solidFill>
                <a:effectLst/>
                <a:ea typeface="Calibri" panose="020F0502020204030204" pitchFamily="34" charset="0"/>
                <a:cs typeface="Times New Roman" panose="02020603050405020304" pitchFamily="18" charset="0"/>
              </a:rPr>
            </a:br>
            <a:r>
              <a:rPr lang="uk-UA" sz="1800" b="1" dirty="0">
                <a:solidFill>
                  <a:srgbClr val="0070C0"/>
                </a:solidFill>
                <a:effectLst/>
                <a:ea typeface="Calibri" panose="020F0502020204030204" pitchFamily="34" charset="0"/>
                <a:cs typeface="Times New Roman" panose="02020603050405020304" pitchFamily="18" charset="0"/>
              </a:rPr>
              <a:t>Тривалість викладання: </a:t>
            </a:r>
            <a:r>
              <a:rPr lang="en-US" sz="1800" b="0" dirty="0">
                <a:solidFill>
                  <a:srgbClr val="0070C0"/>
                </a:solidFill>
                <a:effectLst/>
                <a:ea typeface="Calibri" panose="020F0502020204030204" pitchFamily="34" charset="0"/>
                <a:cs typeface="Times New Roman" panose="02020603050405020304" pitchFamily="18" charset="0"/>
              </a:rPr>
              <a:t>III</a:t>
            </a:r>
            <a:r>
              <a:rPr lang="uk-UA" sz="1800" b="0" dirty="0">
                <a:solidFill>
                  <a:srgbClr val="0070C0"/>
                </a:solidFill>
                <a:effectLst/>
                <a:ea typeface="Calibri" panose="020F0502020204030204" pitchFamily="34" charset="0"/>
                <a:cs typeface="Times New Roman" panose="02020603050405020304" pitchFamily="18" charset="0"/>
              </a:rPr>
              <a:t> семестр 2022/2023 </a:t>
            </a:r>
            <a:r>
              <a:rPr lang="uk-UA" sz="1800" b="0" dirty="0" err="1">
                <a:solidFill>
                  <a:srgbClr val="0070C0"/>
                </a:solidFill>
                <a:effectLst/>
                <a:ea typeface="Calibri" panose="020F0502020204030204" pitchFamily="34" charset="0"/>
                <a:cs typeface="Times New Roman" panose="02020603050405020304" pitchFamily="18" charset="0"/>
              </a:rPr>
              <a:t>н.р</a:t>
            </a:r>
            <a:r>
              <a:rPr lang="uk-UA" sz="1800" b="0" dirty="0">
                <a:solidFill>
                  <a:srgbClr val="0070C0"/>
                </a:solidFill>
                <a:effectLst/>
                <a:ea typeface="Calibri" panose="020F0502020204030204" pitchFamily="34" charset="0"/>
                <a:cs typeface="Times New Roman" panose="02020603050405020304" pitchFamily="18" charset="0"/>
              </a:rPr>
              <a:t>. (5-6 чверть) </a:t>
            </a:r>
            <a:r>
              <a:rPr lang="uk-UA" sz="1800" b="1" dirty="0">
                <a:solidFill>
                  <a:srgbClr val="0070C0"/>
                </a:solidFill>
                <a:effectLst/>
                <a:ea typeface="Calibri" panose="020F0502020204030204" pitchFamily="34" charset="0"/>
                <a:cs typeface="Times New Roman" panose="02020603050405020304" pitchFamily="18" charset="0"/>
              </a:rPr>
              <a:t>Обсяг навчальних занять  </a:t>
            </a:r>
            <a:r>
              <a:rPr lang="uk-UA" sz="1800" b="0" dirty="0">
                <a:solidFill>
                  <a:srgbClr val="0070C0"/>
                </a:solidFill>
                <a:effectLst/>
                <a:ea typeface="Calibri" panose="020F0502020204030204" pitchFamily="34" charset="0"/>
                <a:cs typeface="Times New Roman" panose="02020603050405020304" pitchFamily="18" charset="0"/>
              </a:rPr>
              <a:t>120 ГОДИН</a:t>
            </a:r>
            <a:br>
              <a:rPr lang="uk-UA" sz="1800" b="1" dirty="0">
                <a:solidFill>
                  <a:srgbClr val="0070C0"/>
                </a:solidFill>
                <a:effectLst/>
                <a:ea typeface="Calibri" panose="020F0502020204030204" pitchFamily="34" charset="0"/>
                <a:cs typeface="Times New Roman" panose="02020603050405020304" pitchFamily="18" charset="0"/>
              </a:rPr>
            </a:br>
            <a:r>
              <a:rPr lang="uk-UA" sz="1800" dirty="0">
                <a:solidFill>
                  <a:srgbClr val="0070C0"/>
                </a:solidFill>
                <a:effectLst/>
                <a:ea typeface="Calibri" panose="020F0502020204030204" pitchFamily="34" charset="0"/>
                <a:cs typeface="Times New Roman" panose="02020603050405020304" pitchFamily="18" charset="0"/>
              </a:rPr>
              <a:t> </a:t>
            </a:r>
            <a:r>
              <a:rPr lang="uk-UA" sz="1800" b="1" dirty="0">
                <a:solidFill>
                  <a:srgbClr val="0070C0"/>
                </a:solidFill>
                <a:effectLst/>
                <a:ea typeface="Calibri" panose="020F0502020204030204" pitchFamily="34" charset="0"/>
                <a:cs typeface="Times New Roman" panose="02020603050405020304" pitchFamily="18" charset="0"/>
              </a:rPr>
              <a:t>у </a:t>
            </a:r>
            <a:r>
              <a:rPr lang="uk-UA" sz="1800" b="1" dirty="0" err="1">
                <a:solidFill>
                  <a:srgbClr val="0070C0"/>
                </a:solidFill>
                <a:effectLst/>
                <a:ea typeface="Calibri" panose="020F0502020204030204" pitchFamily="34" charset="0"/>
                <a:cs typeface="Times New Roman" panose="02020603050405020304" pitchFamily="18" charset="0"/>
              </a:rPr>
              <a:t>т.ч</a:t>
            </a:r>
            <a:r>
              <a:rPr lang="uk-UA" sz="1800" b="1" dirty="0">
                <a:solidFill>
                  <a:srgbClr val="0070C0"/>
                </a:solidFill>
                <a:effectLst/>
                <a:ea typeface="Calibri" panose="020F0502020204030204" pitchFamily="34" charset="0"/>
                <a:cs typeface="Times New Roman" panose="02020603050405020304" pitchFamily="18" charset="0"/>
              </a:rPr>
              <a:t>. аудиторні заняття: </a:t>
            </a:r>
            <a:r>
              <a:rPr lang="uk-UA" sz="1800" dirty="0">
                <a:solidFill>
                  <a:srgbClr val="0070C0"/>
                </a:solidFill>
                <a:effectLst/>
                <a:ea typeface="Calibri" panose="020F0502020204030204" pitchFamily="34" charset="0"/>
                <a:cs typeface="Times New Roman" panose="02020603050405020304" pitchFamily="18" charset="0"/>
              </a:rPr>
              <a:t>4 годин на тиждень</a:t>
            </a:r>
            <a:br>
              <a:rPr lang="uk-UA" sz="1800" dirty="0">
                <a:solidFill>
                  <a:srgbClr val="0070C0"/>
                </a:solidFill>
                <a:effectLst/>
                <a:ea typeface="Calibri" panose="020F0502020204030204" pitchFamily="34" charset="0"/>
                <a:cs typeface="Times New Roman" panose="02020603050405020304" pitchFamily="18" charset="0"/>
              </a:rPr>
            </a:br>
            <a:r>
              <a:rPr lang="uk-UA" sz="1800" dirty="0">
                <a:solidFill>
                  <a:srgbClr val="0070C0"/>
                </a:solidFill>
              </a:rPr>
              <a:t>лекції 2 години практичні 2 години</a:t>
            </a:r>
            <a:br>
              <a:rPr lang="uk-UA" sz="1800" dirty="0">
                <a:solidFill>
                  <a:srgbClr val="0070C0"/>
                </a:solidFill>
                <a:effectLst/>
                <a:ea typeface="Calibri" panose="020F0502020204030204" pitchFamily="34" charset="0"/>
                <a:cs typeface="Times New Roman" panose="02020603050405020304" pitchFamily="18" charset="0"/>
              </a:rPr>
            </a:br>
            <a:r>
              <a:rPr lang="uk-UA" sz="1800" b="1" dirty="0">
                <a:solidFill>
                  <a:srgbClr val="0070C0"/>
                </a:solidFill>
                <a:effectLst/>
                <a:ea typeface="Calibri" panose="020F0502020204030204" pitchFamily="34" charset="0"/>
                <a:cs typeface="Times New Roman" panose="02020603050405020304" pitchFamily="18" charset="0"/>
              </a:rPr>
              <a:t>Мова викладання УКРАЇНСЬКА</a:t>
            </a:r>
            <a:br>
              <a:rPr lang="uk-UA" sz="1800" b="1" dirty="0">
                <a:solidFill>
                  <a:srgbClr val="0070C0"/>
                </a:solidFill>
                <a:effectLst/>
                <a:ea typeface="Calibri" panose="020F0502020204030204" pitchFamily="34" charset="0"/>
                <a:cs typeface="Times New Roman" panose="02020603050405020304" pitchFamily="18" charset="0"/>
              </a:rPr>
            </a:br>
            <a:r>
              <a:rPr lang="uk-UA" sz="1800" b="1" dirty="0">
                <a:solidFill>
                  <a:srgbClr val="0070C0"/>
                </a:solidFill>
                <a:effectLst/>
                <a:ea typeface="Times New Roman" panose="02020603050405020304" pitchFamily="18" charset="0"/>
                <a:cs typeface="Times New Roman" panose="02020603050405020304" pitchFamily="18" charset="0"/>
              </a:rPr>
              <a:t>Кафедра, що викладає:</a:t>
            </a:r>
            <a:r>
              <a:rPr lang="uk-UA" sz="1800" dirty="0">
                <a:solidFill>
                  <a:srgbClr val="0070C0"/>
                </a:solidFill>
                <a:effectLst/>
                <a:ea typeface="Calibri" panose="020F0502020204030204" pitchFamily="34" charset="0"/>
                <a:cs typeface="Times New Roman" panose="02020603050405020304" pitchFamily="18" charset="0"/>
              </a:rPr>
              <a:t> </a:t>
            </a:r>
            <a:r>
              <a:rPr lang="uk-UA" sz="1800" dirty="0">
                <a:solidFill>
                  <a:srgbClr val="0070C0"/>
                </a:solidFill>
                <a:effectLst/>
                <a:ea typeface="Times New Roman" panose="02020603050405020304" pitchFamily="18" charset="0"/>
                <a:cs typeface="Times New Roman" panose="02020603050405020304" pitchFamily="18" charset="0"/>
              </a:rPr>
              <a:t>Маркетингу</a:t>
            </a:r>
            <a:br>
              <a:rPr lang="uk-UA" sz="1800" dirty="0">
                <a:solidFill>
                  <a:srgbClr val="0070C0"/>
                </a:solidFill>
                <a:effectLst/>
                <a:ea typeface="Calibri" panose="020F0502020204030204" pitchFamily="34" charset="0"/>
                <a:cs typeface="Times New Roman" panose="02020603050405020304" pitchFamily="18" charset="0"/>
              </a:rPr>
            </a:br>
            <a:r>
              <a:rPr lang="uk-UA" sz="1800" b="1" dirty="0">
                <a:solidFill>
                  <a:srgbClr val="0070C0"/>
                </a:solidFill>
                <a:effectLst/>
                <a:ea typeface="Times New Roman" panose="02020603050405020304" pitchFamily="18" charset="0"/>
              </a:rPr>
              <a:t>Сторінка курсу в ДО НТУ «ДП»: </a:t>
            </a:r>
            <a:r>
              <a:rPr lang="uk-UA" sz="1800" dirty="0">
                <a:solidFill>
                  <a:srgbClr val="0070C0"/>
                </a:solidFill>
              </a:rPr>
              <a:t>https://do.nmu.org.ua/course/view.php?id=3751 </a:t>
            </a:r>
            <a:br>
              <a:rPr lang="uk-UA" sz="1800" dirty="0">
                <a:solidFill>
                  <a:srgbClr val="0070C0"/>
                </a:solidFill>
              </a:rPr>
            </a:br>
            <a:r>
              <a:rPr lang="uk-UA" sz="1800" b="1" dirty="0">
                <a:solidFill>
                  <a:srgbClr val="0070C0"/>
                </a:solidFill>
                <a:effectLst/>
                <a:ea typeface="Calibri" panose="020F0502020204030204" pitchFamily="34" charset="0"/>
                <a:cs typeface="Times New Roman" panose="02020603050405020304" pitchFamily="18" charset="0"/>
              </a:rPr>
              <a:t>Онлайн-консультації: </a:t>
            </a:r>
            <a:r>
              <a:rPr lang="uk-UA" sz="1800" b="0" dirty="0">
                <a:solidFill>
                  <a:srgbClr val="0070C0"/>
                </a:solidFill>
                <a:effectLst/>
                <a:ea typeface="Calibri" panose="020F0502020204030204" pitchFamily="34" charset="0"/>
                <a:cs typeface="Times New Roman" panose="02020603050405020304" pitchFamily="18" charset="0"/>
              </a:rPr>
              <a:t>Microsoft </a:t>
            </a:r>
            <a:r>
              <a:rPr lang="uk-UA" sz="1800" b="0" dirty="0" err="1">
                <a:solidFill>
                  <a:srgbClr val="0070C0"/>
                </a:solidFill>
                <a:effectLst/>
                <a:ea typeface="Calibri" panose="020F0502020204030204" pitchFamily="34" charset="0"/>
                <a:cs typeface="Times New Roman" panose="02020603050405020304" pitchFamily="18" charset="0"/>
              </a:rPr>
              <a:t>Teams</a:t>
            </a:r>
            <a:r>
              <a:rPr lang="uk-UA" sz="1800" b="0" dirty="0">
                <a:solidFill>
                  <a:srgbClr val="0070C0"/>
                </a:solidFill>
                <a:effectLst/>
                <a:ea typeface="Calibri" panose="020F0502020204030204" pitchFamily="34" charset="0"/>
                <a:cs typeface="Times New Roman" panose="02020603050405020304" pitchFamily="18" charset="0"/>
              </a:rPr>
              <a:t> – група «</a:t>
            </a:r>
            <a:r>
              <a:rPr lang="uk-UA" sz="1800" b="0" dirty="0" err="1">
                <a:solidFill>
                  <a:srgbClr val="0070C0"/>
                </a:solidFill>
                <a:effectLst/>
                <a:ea typeface="Calibri" panose="020F0502020204030204" pitchFamily="34" charset="0"/>
                <a:cs typeface="Times New Roman" panose="02020603050405020304" pitchFamily="18" charset="0"/>
              </a:rPr>
              <a:t>Event</a:t>
            </a:r>
            <a:r>
              <a:rPr lang="uk-UA" sz="1800" b="0" dirty="0">
                <a:solidFill>
                  <a:srgbClr val="0070C0"/>
                </a:solidFill>
                <a:effectLst/>
                <a:ea typeface="Calibri" panose="020F0502020204030204" pitchFamily="34" charset="0"/>
                <a:cs typeface="Times New Roman" panose="02020603050405020304" pitchFamily="18" charset="0"/>
              </a:rPr>
              <a:t>-маркетинг»</a:t>
            </a:r>
            <a:br>
              <a:rPr lang="uk-UA" sz="1800" b="0" dirty="0">
                <a:solidFill>
                  <a:srgbClr val="0070C0"/>
                </a:solidFill>
                <a:effectLst/>
                <a:ea typeface="Calibri" panose="020F0502020204030204" pitchFamily="34" charset="0"/>
                <a:cs typeface="Times New Roman" panose="02020603050405020304" pitchFamily="18" charset="0"/>
              </a:rPr>
            </a:br>
            <a:r>
              <a:rPr lang="uk-UA" sz="1800" b="1" dirty="0">
                <a:solidFill>
                  <a:srgbClr val="0070C0"/>
                </a:solidFill>
                <a:effectLst/>
                <a:ea typeface="Times New Roman" panose="02020603050405020304" pitchFamily="18" charset="0"/>
                <a:cs typeface="Times New Roman" panose="02020603050405020304" pitchFamily="18" charset="0"/>
              </a:rPr>
              <a:t>Касян Сергій Якович, </a:t>
            </a:r>
            <a:r>
              <a:rPr lang="uk-UA" sz="1800" b="0" dirty="0">
                <a:solidFill>
                  <a:srgbClr val="0070C0"/>
                </a:solidFill>
                <a:effectLst/>
                <a:ea typeface="Times New Roman" panose="02020603050405020304" pitchFamily="18" charset="0"/>
                <a:cs typeface="Times New Roman" panose="02020603050405020304" pitchFamily="18" charset="0"/>
              </a:rPr>
              <a:t>Завідувач кафедри маркетингу</a:t>
            </a:r>
            <a:br>
              <a:rPr lang="uk-UA" sz="1800" b="0" dirty="0">
                <a:solidFill>
                  <a:srgbClr val="0070C0"/>
                </a:solidFill>
                <a:effectLst/>
                <a:ea typeface="Calibri" panose="020F0502020204030204" pitchFamily="34" charset="0"/>
                <a:cs typeface="Times New Roman" panose="02020603050405020304" pitchFamily="18" charset="0"/>
              </a:rPr>
            </a:br>
            <a:r>
              <a:rPr lang="uk-UA" sz="1800" b="0" dirty="0">
                <a:solidFill>
                  <a:srgbClr val="0070C0"/>
                </a:solidFill>
                <a:effectLst/>
                <a:ea typeface="Times New Roman" panose="02020603050405020304" pitchFamily="18" charset="0"/>
                <a:cs typeface="Times New Roman" panose="02020603050405020304" pitchFamily="18" charset="0"/>
              </a:rPr>
              <a:t>кандидат економічних наук, доцент</a:t>
            </a:r>
            <a:br>
              <a:rPr lang="uk-UA" sz="1800" b="0" dirty="0">
                <a:solidFill>
                  <a:srgbClr val="0070C0"/>
                </a:solidFill>
                <a:effectLst/>
                <a:ea typeface="Calibri" panose="020F0502020204030204" pitchFamily="34" charset="0"/>
                <a:cs typeface="Times New Roman" panose="02020603050405020304" pitchFamily="18" charset="0"/>
              </a:rPr>
            </a:br>
            <a:r>
              <a:rPr lang="uk-UA" sz="1800" b="0" u="sng" dirty="0">
                <a:solidFill>
                  <a:srgbClr val="0070C0"/>
                </a:solidFill>
                <a:effectLst/>
                <a:ea typeface="Times New Roman" panose="02020603050405020304" pitchFamily="18" charset="0"/>
                <a:cs typeface="Times New Roman" panose="02020603050405020304" pitchFamily="18" charset="0"/>
              </a:rPr>
              <a:t>Персональна сторінка </a:t>
            </a:r>
            <a:r>
              <a:rPr lang="ru-RU" sz="1800" b="0" dirty="0">
                <a:solidFill>
                  <a:srgbClr val="0070C0"/>
                </a:solidFill>
                <a:effectLst/>
                <a:ea typeface="Times New Roman" panose="02020603050405020304" pitchFamily="18" charset="0"/>
                <a:cs typeface="Times New Roman" panose="02020603050405020304" pitchFamily="18" charset="0"/>
              </a:rPr>
              <a:t>https://mk.nmu.org.ua/ua/kaff/kasian.php</a:t>
            </a:r>
            <a:br>
              <a:rPr lang="ru-RU" sz="1800" b="0" dirty="0">
                <a:solidFill>
                  <a:srgbClr val="0070C0"/>
                </a:solidFill>
                <a:effectLst/>
                <a:ea typeface="Calibri" panose="020F0502020204030204" pitchFamily="34" charset="0"/>
                <a:cs typeface="Times New Roman" panose="02020603050405020304" pitchFamily="18" charset="0"/>
              </a:rPr>
            </a:br>
            <a:r>
              <a:rPr lang="ru-RU" sz="1800" b="0" u="sng" dirty="0">
                <a:solidFill>
                  <a:srgbClr val="0070C0"/>
                </a:solidFill>
                <a:effectLst/>
                <a:ea typeface="Times New Roman" panose="02020603050405020304" pitchFamily="18" charset="0"/>
              </a:rPr>
              <a:t>E-mail</a:t>
            </a:r>
            <a:r>
              <a:rPr lang="ru-RU" sz="1800" b="0" dirty="0">
                <a:solidFill>
                  <a:srgbClr val="0070C0"/>
                </a:solidFill>
                <a:effectLst/>
                <a:ea typeface="Times New Roman" panose="02020603050405020304" pitchFamily="18" charset="0"/>
              </a:rPr>
              <a:t>: Kasian.S.Ya@nmu.one</a:t>
            </a:r>
            <a:br>
              <a:rPr lang="uk-UA" sz="1800" dirty="0">
                <a:solidFill>
                  <a:srgbClr val="0070C0"/>
                </a:solidFill>
                <a:effectLst/>
                <a:ea typeface="Calibri" panose="020F0502020204030204" pitchFamily="34" charset="0"/>
                <a:cs typeface="Times New Roman" panose="02020603050405020304" pitchFamily="18" charset="0"/>
              </a:rPr>
            </a:br>
            <a:br>
              <a:rPr lang="uk-UA" sz="1200" dirty="0"/>
            </a:br>
            <a:endParaRPr lang="ru-RU" sz="2000" b="0" dirty="0">
              <a:solidFill>
                <a:srgbClr val="0070C0"/>
              </a:solidFill>
              <a:latin typeface="+mn-lt"/>
            </a:endParaRPr>
          </a:p>
        </p:txBody>
      </p:sp>
      <p:pic>
        <p:nvPicPr>
          <p:cNvPr id="5" name="Рисунок 1">
            <a:extLst>
              <a:ext uri="{FF2B5EF4-FFF2-40B4-BE49-F238E27FC236}">
                <a16:creationId xmlns:a16="http://schemas.microsoft.com/office/drawing/2014/main" id="{C2EA25F2-1905-45AD-A981-340CDD532A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3437" y="150798"/>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3EA032BD-7022-469C-97DA-8CB6388B92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6652" y="565841"/>
            <a:ext cx="1115695" cy="886460"/>
          </a:xfrm>
          <a:prstGeom prst="rect">
            <a:avLst/>
          </a:prstGeom>
          <a:noFill/>
        </p:spPr>
      </p:pic>
      <p:pic>
        <p:nvPicPr>
          <p:cNvPr id="7" name="Рисунок 6">
            <a:extLst>
              <a:ext uri="{FF2B5EF4-FFF2-40B4-BE49-F238E27FC236}">
                <a16:creationId xmlns:a16="http://schemas.microsoft.com/office/drawing/2014/main" id="{C04C5B3E-C12E-48BC-B60F-4F78E74FBFC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6710" y="374222"/>
            <a:ext cx="1003935" cy="1419860"/>
          </a:xfrm>
          <a:prstGeom prst="rect">
            <a:avLst/>
          </a:prstGeom>
          <a:noFill/>
        </p:spPr>
      </p:pic>
      <p:pic>
        <p:nvPicPr>
          <p:cNvPr id="8" name="Рисунок 7">
            <a:extLst>
              <a:ext uri="{FF2B5EF4-FFF2-40B4-BE49-F238E27FC236}">
                <a16:creationId xmlns:a16="http://schemas.microsoft.com/office/drawing/2014/main" id="{B88D73DD-CC2C-4E93-BA54-AA589B74A3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3317" y="131652"/>
            <a:ext cx="1333500" cy="1662430"/>
          </a:xfrm>
          <a:prstGeom prst="rect">
            <a:avLst/>
          </a:prstGeom>
          <a:noFill/>
          <a:ln>
            <a:noFill/>
          </a:ln>
        </p:spPr>
      </p:pic>
    </p:spTree>
    <p:extLst>
      <p:ext uri="{BB962C8B-B14F-4D97-AF65-F5344CB8AC3E}">
        <p14:creationId xmlns:p14="http://schemas.microsoft.com/office/powerpoint/2010/main" val="689719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68229" y="1493823"/>
            <a:ext cx="6584833" cy="4798336"/>
          </a:xfrm>
        </p:spPr>
        <p:txBody>
          <a:bodyPr/>
          <a:lstStyle/>
          <a:p>
            <a:pPr indent="457200" algn="just">
              <a:lnSpc>
                <a:spcPct val="100000"/>
              </a:lnSpc>
            </a:pPr>
            <a:r>
              <a:rPr lang="uk-UA" sz="1800" b="0" dirty="0" err="1">
                <a:solidFill>
                  <a:srgbClr val="0070C0"/>
                </a:solidFill>
              </a:rPr>
              <a:t>Event</a:t>
            </a:r>
            <a:r>
              <a:rPr lang="uk-UA" sz="1800" b="0" dirty="0">
                <a:solidFill>
                  <a:srgbClr val="0070C0"/>
                </a:solidFill>
              </a:rPr>
              <a:t>-маркетинг – розкриває сутність і зміст поняття «</a:t>
            </a:r>
            <a:r>
              <a:rPr lang="uk-UA" sz="1800" b="0" dirty="0" err="1">
                <a:solidFill>
                  <a:srgbClr val="0070C0"/>
                </a:solidFill>
              </a:rPr>
              <a:t>event</a:t>
            </a:r>
            <a:r>
              <a:rPr lang="uk-UA" sz="1800" b="0" dirty="0">
                <a:solidFill>
                  <a:srgbClr val="0070C0"/>
                </a:solidFill>
              </a:rPr>
              <a:t>-маркетинг» як актуального інструменту просування компанії на ринку. </a:t>
            </a:r>
            <a:r>
              <a:rPr lang="uk-UA" sz="1800" b="0" dirty="0" err="1">
                <a:solidFill>
                  <a:srgbClr val="0070C0"/>
                </a:solidFill>
              </a:rPr>
              <a:t>Event</a:t>
            </a:r>
            <a:r>
              <a:rPr lang="uk-UA" sz="1800" b="0" dirty="0">
                <a:solidFill>
                  <a:srgbClr val="0070C0"/>
                </a:solidFill>
              </a:rPr>
              <a:t>-маркетинг стає одним з найефективніших ринкових інструментів організації та координування прямої комунікації з партнерами, споживачами і співробітниками компанії. У курсі вивчається теоретична база </a:t>
            </a:r>
            <a:r>
              <a:rPr lang="uk-UA" sz="1800" b="0" dirty="0" err="1">
                <a:solidFill>
                  <a:srgbClr val="0070C0"/>
                </a:solidFill>
              </a:rPr>
              <a:t>event</a:t>
            </a:r>
            <a:r>
              <a:rPr lang="uk-UA" sz="1800" b="0" dirty="0">
                <a:solidFill>
                  <a:srgbClr val="0070C0"/>
                </a:solidFill>
              </a:rPr>
              <a:t>-маркетингу, визначення видів його інструментів, місце </a:t>
            </a:r>
            <a:r>
              <a:rPr lang="uk-UA" sz="1800" b="0" dirty="0" err="1">
                <a:solidFill>
                  <a:srgbClr val="0070C0"/>
                </a:solidFill>
              </a:rPr>
              <a:t>event</a:t>
            </a:r>
            <a:r>
              <a:rPr lang="uk-UA" sz="1800" b="0" dirty="0">
                <a:solidFill>
                  <a:srgbClr val="0070C0"/>
                </a:solidFill>
              </a:rPr>
              <a:t>-маркетингу в комплексі маркетингових комунікацій підприємств. Студенти отримають уявлення про </a:t>
            </a:r>
            <a:r>
              <a:rPr lang="uk-UA" sz="1800" b="0" dirty="0" err="1">
                <a:solidFill>
                  <a:srgbClr val="0070C0"/>
                </a:solidFill>
              </a:rPr>
              <a:t>event</a:t>
            </a:r>
            <a:r>
              <a:rPr lang="uk-UA" sz="1800" b="0" dirty="0">
                <a:solidFill>
                  <a:srgbClr val="0070C0"/>
                </a:solidFill>
              </a:rPr>
              <a:t>-маркетинг як спосіб просування колективного та індивідуального брендів; </a:t>
            </a:r>
            <a:r>
              <a:rPr lang="uk-UA" sz="1800" b="0" dirty="0" err="1">
                <a:solidFill>
                  <a:srgbClr val="0070C0"/>
                </a:solidFill>
              </a:rPr>
              <a:t>навчаться</a:t>
            </a:r>
            <a:r>
              <a:rPr lang="uk-UA" sz="1800" b="0" dirty="0">
                <a:solidFill>
                  <a:srgbClr val="0070C0"/>
                </a:solidFill>
              </a:rPr>
              <a:t> обґрунтовувати необхідність використання маркетингу подій для компаній, які прагнуть покращити ефективність маркетингової діяльності, обчислювати попит на </a:t>
            </a:r>
            <a:r>
              <a:rPr lang="uk-UA" sz="1800" b="0" dirty="0" err="1">
                <a:solidFill>
                  <a:srgbClr val="0070C0"/>
                </a:solidFill>
              </a:rPr>
              <a:t>event</a:t>
            </a:r>
            <a:r>
              <a:rPr lang="uk-UA" sz="1800" b="0" dirty="0">
                <a:solidFill>
                  <a:srgbClr val="0070C0"/>
                </a:solidFill>
              </a:rPr>
              <a:t>-послуги в Україні та світі; набудуть практичних навичок </a:t>
            </a:r>
            <a:br>
              <a:rPr lang="uk-UA" sz="1100" dirty="0"/>
            </a:br>
            <a:r>
              <a:rPr lang="uk-UA" sz="1100" dirty="0"/>
              <a:t>      </a:t>
            </a:r>
            <a:r>
              <a:rPr lang="uk-UA" sz="1800" b="0" dirty="0">
                <a:solidFill>
                  <a:srgbClr val="0070C0"/>
                </a:solidFill>
                <a:effectLst/>
                <a:latin typeface="+mn-lt"/>
                <a:ea typeface="Calibri" panose="020F0502020204030204" pitchFamily="34" charset="0"/>
                <a:cs typeface="Times New Roman" panose="02020603050405020304" pitchFamily="18" charset="0"/>
              </a:rPr>
              <a:t>Цей курс побудовано на засадах </a:t>
            </a:r>
            <a:r>
              <a:rPr lang="uk-UA" sz="1800" b="0" i="1" dirty="0" err="1">
                <a:solidFill>
                  <a:srgbClr val="0070C0"/>
                </a:solidFill>
                <a:effectLst/>
                <a:latin typeface="+mn-lt"/>
                <a:ea typeface="Calibri" panose="020F0502020204030204" pitchFamily="34" charset="0"/>
                <a:cs typeface="Times New Roman" panose="02020603050405020304" pitchFamily="18" charset="0"/>
              </a:rPr>
              <a:t>Студентоцентрованого</a:t>
            </a:r>
            <a:r>
              <a:rPr lang="uk-UA" sz="1800" b="0" i="1" dirty="0">
                <a:solidFill>
                  <a:srgbClr val="0070C0"/>
                </a:solidFill>
                <a:effectLst/>
                <a:latin typeface="+mn-lt"/>
                <a:ea typeface="Calibri" panose="020F0502020204030204" pitchFamily="34" charset="0"/>
                <a:cs typeface="Times New Roman" panose="02020603050405020304" pitchFamily="18" charset="0"/>
              </a:rPr>
              <a:t> підходу (</a:t>
            </a:r>
            <a:r>
              <a:rPr lang="uk-UA" sz="1800" b="0" i="1" dirty="0" err="1">
                <a:solidFill>
                  <a:srgbClr val="0070C0"/>
                </a:solidFill>
                <a:effectLst/>
                <a:latin typeface="+mn-lt"/>
                <a:ea typeface="Calibri" panose="020F0502020204030204" pitchFamily="34" charset="0"/>
                <a:cs typeface="Times New Roman" panose="02020603050405020304" pitchFamily="18" charset="0"/>
              </a:rPr>
              <a:t>Student-Centered</a:t>
            </a:r>
            <a:r>
              <a:rPr lang="uk-UA" sz="1800" b="0" i="1" dirty="0">
                <a:solidFill>
                  <a:srgbClr val="0070C0"/>
                </a:solidFill>
                <a:effectLst/>
                <a:latin typeface="+mn-lt"/>
                <a:ea typeface="Calibri" panose="020F0502020204030204" pitchFamily="34" charset="0"/>
                <a:cs typeface="Times New Roman" panose="02020603050405020304" pitchFamily="18" charset="0"/>
              </a:rPr>
              <a:t> </a:t>
            </a:r>
            <a:r>
              <a:rPr lang="uk-UA" sz="1800" b="0" i="1" dirty="0" err="1">
                <a:solidFill>
                  <a:srgbClr val="0070C0"/>
                </a:solidFill>
                <a:effectLst/>
                <a:latin typeface="+mn-lt"/>
                <a:ea typeface="Calibri" panose="020F0502020204030204" pitchFamily="34" charset="0"/>
                <a:cs typeface="Times New Roman" panose="02020603050405020304" pitchFamily="18" charset="0"/>
              </a:rPr>
              <a:t>Approach</a:t>
            </a:r>
            <a:r>
              <a:rPr lang="uk-UA" sz="1800" b="0" i="1" dirty="0">
                <a:solidFill>
                  <a:srgbClr val="0070C0"/>
                </a:solidFill>
                <a:effectLst/>
                <a:latin typeface="+mn-lt"/>
                <a:ea typeface="Calibri" panose="020F0502020204030204" pitchFamily="34" charset="0"/>
                <a:cs typeface="Times New Roman" panose="02020603050405020304" pitchFamily="18" charset="0"/>
              </a:rPr>
              <a:t>)</a:t>
            </a:r>
            <a:r>
              <a:rPr lang="uk-UA" sz="1800" b="0" dirty="0">
                <a:solidFill>
                  <a:srgbClr val="0070C0"/>
                </a:solidFill>
                <a:effectLst/>
                <a:latin typeface="+mn-lt"/>
                <a:ea typeface="Calibri" panose="020F0502020204030204" pitchFamily="34" charset="0"/>
                <a:cs typeface="Times New Roman" panose="02020603050405020304" pitchFamily="18" charset="0"/>
              </a:rPr>
              <a:t>, який розглядає здобувача вищої освіти як суб’єкта з власними унікальними інтересами, потребами і досвідом, спроможного бути самостійним і відповідальним учасником освітнього процесу</a:t>
            </a:r>
            <a:r>
              <a:rPr lang="uk-UA" sz="1800" dirty="0">
                <a:solidFill>
                  <a:srgbClr val="0070C0"/>
                </a:solidFill>
                <a:effectLst/>
                <a:latin typeface="+mn-lt"/>
                <a:ea typeface="Calibri" panose="020F0502020204030204" pitchFamily="34" charset="0"/>
                <a:cs typeface="Times New Roman" panose="02020603050405020304" pitchFamily="18" charset="0"/>
              </a:rPr>
              <a:t>.</a:t>
            </a:r>
            <a:br>
              <a:rPr lang="uk-UA" sz="1800" dirty="0">
                <a:solidFill>
                  <a:srgbClr val="0070C0"/>
                </a:solidFill>
                <a:effectLst/>
                <a:latin typeface="+mn-lt"/>
                <a:ea typeface="Calibri" panose="020F0502020204030204" pitchFamily="34" charset="0"/>
                <a:cs typeface="Times New Roman" panose="02020603050405020304" pitchFamily="18" charset="0"/>
              </a:rPr>
            </a:br>
            <a:endParaRPr lang="ru-RU" sz="2000" b="0" dirty="0">
              <a:solidFill>
                <a:srgbClr val="0070C0"/>
              </a:solidFill>
              <a:latin typeface="+mn-lt"/>
            </a:endParaRPr>
          </a:p>
        </p:txBody>
      </p:sp>
      <p:pic>
        <p:nvPicPr>
          <p:cNvPr id="5" name="Рисунок 1">
            <a:extLst>
              <a:ext uri="{FF2B5EF4-FFF2-40B4-BE49-F238E27FC236}">
                <a16:creationId xmlns:a16="http://schemas.microsoft.com/office/drawing/2014/main" id="{F34282BC-AB00-4918-A452-63A2E50B40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68369" y="0"/>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a:extLst>
              <a:ext uri="{FF2B5EF4-FFF2-40B4-BE49-F238E27FC236}">
                <a16:creationId xmlns:a16="http://schemas.microsoft.com/office/drawing/2014/main" id="{43487439-4393-4E4F-9941-666A8A00D5F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653" y="419326"/>
            <a:ext cx="1115695" cy="886460"/>
          </a:xfrm>
          <a:prstGeom prst="rect">
            <a:avLst/>
          </a:prstGeom>
          <a:noFill/>
        </p:spPr>
      </p:pic>
      <p:pic>
        <p:nvPicPr>
          <p:cNvPr id="7" name="Рисунок 6">
            <a:extLst>
              <a:ext uri="{FF2B5EF4-FFF2-40B4-BE49-F238E27FC236}">
                <a16:creationId xmlns:a16="http://schemas.microsoft.com/office/drawing/2014/main" id="{2B73D853-7AAB-494F-BE7C-2B5DBC4F21E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8697" y="131017"/>
            <a:ext cx="1003935" cy="1419860"/>
          </a:xfrm>
          <a:prstGeom prst="rect">
            <a:avLst/>
          </a:prstGeom>
          <a:noFill/>
        </p:spPr>
      </p:pic>
    </p:spTree>
    <p:extLst>
      <p:ext uri="{BB962C8B-B14F-4D97-AF65-F5344CB8AC3E}">
        <p14:creationId xmlns:p14="http://schemas.microsoft.com/office/powerpoint/2010/main" val="66481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4242469"/>
          </a:xfrm>
        </p:spPr>
        <p:txBody>
          <a:bodyPr/>
          <a:lstStyle/>
          <a:p>
            <a:pPr indent="450215" algn="just">
              <a:lnSpc>
                <a:spcPct val="100000"/>
              </a:lnSpc>
              <a:spcBef>
                <a:spcPts val="0"/>
              </a:spcBef>
            </a:pPr>
            <a:r>
              <a:rPr lang="uk-UA" sz="2000" dirty="0">
                <a:solidFill>
                  <a:srgbClr val="0070C0"/>
                </a:solidFill>
                <a:latin typeface="+mj-lt"/>
              </a:rPr>
              <a:t>Метою викладання навчальної дисципліни «</a:t>
            </a:r>
            <a:r>
              <a:rPr lang="pl-PL" sz="2000" dirty="0">
                <a:solidFill>
                  <a:srgbClr val="0070C0"/>
                </a:solidFill>
                <a:latin typeface="+mj-lt"/>
              </a:rPr>
              <a:t>Event-</a:t>
            </a:r>
            <a:r>
              <a:rPr lang="uk-UA" sz="2000" dirty="0">
                <a:solidFill>
                  <a:srgbClr val="0070C0"/>
                </a:solidFill>
                <a:latin typeface="+mj-lt"/>
              </a:rPr>
              <a:t>Маркетинг» </a:t>
            </a:r>
            <a:r>
              <a:rPr lang="uk-UA" sz="2000" b="0" dirty="0">
                <a:solidFill>
                  <a:srgbClr val="0070C0"/>
                </a:solidFill>
                <a:latin typeface="+mj-lt"/>
              </a:rPr>
              <a:t>є формування </a:t>
            </a:r>
            <a:r>
              <a:rPr lang="uk-UA" sz="2000" b="0" dirty="0" err="1">
                <a:solidFill>
                  <a:srgbClr val="0070C0"/>
                </a:solidFill>
                <a:latin typeface="+mj-lt"/>
              </a:rPr>
              <a:t>компетентностей</a:t>
            </a:r>
            <a:r>
              <a:rPr lang="uk-UA" sz="2000" b="0" dirty="0">
                <a:solidFill>
                  <a:srgbClr val="0070C0"/>
                </a:solidFill>
                <a:latin typeface="+mj-lt"/>
              </a:rPr>
              <a:t> і системи теоретичних знань і практичних навиків щодо маркетингового забезпечення організації суспільно-ринкових подій.</a:t>
            </a:r>
          </a:p>
          <a:p>
            <a:pPr indent="450215" algn="just">
              <a:lnSpc>
                <a:spcPct val="100000"/>
              </a:lnSpc>
              <a:spcBef>
                <a:spcPts val="0"/>
              </a:spcBef>
            </a:pPr>
            <a:r>
              <a:rPr lang="uk-UA" sz="2000" dirty="0">
                <a:solidFill>
                  <a:srgbClr val="0070C0"/>
                </a:solidFill>
                <a:latin typeface="+mj-lt"/>
              </a:rPr>
              <a:t>Завдання курсу:</a:t>
            </a:r>
          </a:p>
          <a:p>
            <a:pPr indent="450215" algn="just">
              <a:lnSpc>
                <a:spcPct val="100000"/>
              </a:lnSpc>
              <a:spcBef>
                <a:spcPts val="0"/>
              </a:spcBef>
            </a:pPr>
            <a:r>
              <a:rPr lang="uk-UA" sz="2000" b="0" dirty="0">
                <a:solidFill>
                  <a:srgbClr val="0070C0"/>
                </a:solidFill>
                <a:latin typeface="+mj-lt"/>
              </a:rPr>
              <a:t>− ознайомити здобувачів вищої освіти з </a:t>
            </a:r>
            <a:r>
              <a:rPr lang="pl-PL" sz="2000" b="0" dirty="0">
                <a:solidFill>
                  <a:srgbClr val="0070C0"/>
                </a:solidFill>
                <a:latin typeface="+mj-lt"/>
              </a:rPr>
              <a:t>event-</a:t>
            </a:r>
            <a:r>
              <a:rPr lang="uk-UA" sz="2000" b="0" dirty="0">
                <a:solidFill>
                  <a:srgbClr val="0070C0"/>
                </a:solidFill>
                <a:latin typeface="+mj-lt"/>
              </a:rPr>
              <a:t>маркетингом у системі просування продукції підприємств, </a:t>
            </a:r>
            <a:r>
              <a:rPr lang="pl-PL" sz="2000" b="0" dirty="0">
                <a:solidFill>
                  <a:srgbClr val="0070C0"/>
                </a:solidFill>
                <a:latin typeface="+mj-lt"/>
              </a:rPr>
              <a:t>event-</a:t>
            </a:r>
            <a:r>
              <a:rPr lang="uk-UA" sz="2000" b="0" dirty="0">
                <a:solidFill>
                  <a:srgbClr val="0070C0"/>
                </a:solidFill>
                <a:latin typeface="+mj-lt"/>
              </a:rPr>
              <a:t>маркетингом у площині психологічного впливу бренду на клієнта;</a:t>
            </a:r>
          </a:p>
          <a:p>
            <a:pPr indent="450215" algn="just">
              <a:lnSpc>
                <a:spcPct val="100000"/>
              </a:lnSpc>
              <a:spcBef>
                <a:spcPts val="0"/>
              </a:spcBef>
            </a:pPr>
            <a:r>
              <a:rPr lang="uk-UA" sz="2000" b="0" dirty="0">
                <a:solidFill>
                  <a:srgbClr val="0070C0"/>
                </a:solidFill>
                <a:latin typeface="+mj-lt"/>
              </a:rPr>
              <a:t>− розглянути місце </a:t>
            </a:r>
            <a:r>
              <a:rPr lang="pl-PL" sz="2000" b="0" dirty="0">
                <a:solidFill>
                  <a:srgbClr val="0070C0"/>
                </a:solidFill>
                <a:latin typeface="+mj-lt"/>
              </a:rPr>
              <a:t>event-</a:t>
            </a:r>
            <a:r>
              <a:rPr lang="uk-UA" sz="2000" b="0" dirty="0">
                <a:solidFill>
                  <a:srgbClr val="0070C0"/>
                </a:solidFill>
                <a:latin typeface="+mj-lt"/>
              </a:rPr>
              <a:t>маркетингу в комплексі маркетингових комунікацій підприємств, організацію виставок, ділових конференцій, корпоративних заходів;</a:t>
            </a:r>
          </a:p>
          <a:p>
            <a:pPr indent="450215" algn="just">
              <a:lnSpc>
                <a:spcPct val="100000"/>
              </a:lnSpc>
              <a:spcBef>
                <a:spcPts val="0"/>
              </a:spcBef>
            </a:pPr>
            <a:r>
              <a:rPr lang="uk-UA" sz="2000" b="0" dirty="0">
                <a:solidFill>
                  <a:srgbClr val="0070C0"/>
                </a:solidFill>
                <a:latin typeface="+mj-lt"/>
              </a:rPr>
              <a:t>− вивчити інфраструктуру </a:t>
            </a:r>
            <a:r>
              <a:rPr lang="pl-PL" sz="2000" b="0" dirty="0">
                <a:solidFill>
                  <a:srgbClr val="0070C0"/>
                </a:solidFill>
                <a:latin typeface="+mj-lt"/>
              </a:rPr>
              <a:t>event-</a:t>
            </a:r>
            <a:r>
              <a:rPr lang="uk-UA" sz="2000" b="0" dirty="0">
                <a:solidFill>
                  <a:srgbClr val="0070C0"/>
                </a:solidFill>
                <a:latin typeface="+mj-lt"/>
              </a:rPr>
              <a:t>маркетингу, проблеми та перспективи розвитку </a:t>
            </a:r>
            <a:r>
              <a:rPr lang="pl-PL" sz="2000" b="0" dirty="0">
                <a:solidFill>
                  <a:srgbClr val="0070C0"/>
                </a:solidFill>
                <a:latin typeface="+mj-lt"/>
              </a:rPr>
              <a:t>event-</a:t>
            </a:r>
            <a:r>
              <a:rPr lang="uk-UA" sz="2000" b="0" dirty="0">
                <a:solidFill>
                  <a:srgbClr val="0070C0"/>
                </a:solidFill>
                <a:latin typeface="+mj-lt"/>
              </a:rPr>
              <a:t>маркетингу в Україні; </a:t>
            </a:r>
          </a:p>
          <a:p>
            <a:pPr indent="450215" algn="just">
              <a:lnSpc>
                <a:spcPct val="100000"/>
              </a:lnSpc>
              <a:spcBef>
                <a:spcPts val="0"/>
              </a:spcBef>
            </a:pPr>
            <a:r>
              <a:rPr lang="uk-UA" sz="2000" b="0" dirty="0">
                <a:solidFill>
                  <a:srgbClr val="0070C0"/>
                </a:solidFill>
                <a:latin typeface="+mj-lt"/>
              </a:rPr>
              <a:t>− сформувати навички застосування </a:t>
            </a:r>
            <a:r>
              <a:rPr lang="uk-UA" sz="2000" b="0" dirty="0" err="1">
                <a:solidFill>
                  <a:srgbClr val="0070C0"/>
                </a:solidFill>
                <a:latin typeface="+mj-lt"/>
              </a:rPr>
              <a:t>методик</a:t>
            </a:r>
            <a:r>
              <a:rPr lang="uk-UA" sz="2000" b="0" dirty="0">
                <a:solidFill>
                  <a:srgbClr val="0070C0"/>
                </a:solidFill>
                <a:latin typeface="+mj-lt"/>
              </a:rPr>
              <a:t> оцінки економічної та комунікаційної ефективності </a:t>
            </a:r>
            <a:r>
              <a:rPr lang="pl-PL" sz="2000" b="0" dirty="0">
                <a:solidFill>
                  <a:srgbClr val="0070C0"/>
                </a:solidFill>
                <a:latin typeface="+mj-lt"/>
              </a:rPr>
              <a:t>event-</a:t>
            </a:r>
            <a:r>
              <a:rPr lang="uk-UA" sz="2000" b="0" dirty="0">
                <a:solidFill>
                  <a:srgbClr val="0070C0"/>
                </a:solidFill>
                <a:latin typeface="+mj-lt"/>
              </a:rPr>
              <a:t>маркетингу</a:t>
            </a:r>
            <a:br>
              <a:rPr lang="uk-UA" sz="2000" b="0" dirty="0">
                <a:solidFill>
                  <a:srgbClr val="0070C0"/>
                </a:solidFill>
                <a:effectLst/>
                <a:latin typeface="+mj-lt"/>
                <a:ea typeface="Calibri" panose="020F0502020204030204" pitchFamily="34" charset="0"/>
                <a:cs typeface="Times New Roman" panose="02020603050405020304" pitchFamily="18" charset="0"/>
              </a:rPr>
            </a:br>
            <a:endParaRPr lang="uk-UA" sz="2000" b="0" dirty="0">
              <a:solidFill>
                <a:srgbClr val="0070C0"/>
              </a:solidFill>
              <a:effectLst/>
              <a:latin typeface="+mj-lt"/>
              <a:ea typeface="Calibri" panose="020F0502020204030204" pitchFamily="34" charset="0"/>
              <a:cs typeface="Times New Roman" panose="02020603050405020304" pitchFamily="18" charset="0"/>
            </a:endParaRPr>
          </a:p>
          <a:p>
            <a:pPr indent="450215" algn="just">
              <a:lnSpc>
                <a:spcPct val="100000"/>
              </a:lnSpc>
              <a:spcBef>
                <a:spcPts val="0"/>
              </a:spcBef>
            </a:pPr>
            <a:r>
              <a:rPr lang="uk-UA" sz="1800" b="0" dirty="0">
                <a:solidFill>
                  <a:srgbClr val="000000"/>
                </a:solidFill>
                <a:effectLst/>
                <a:ea typeface="Calibri" panose="020F0502020204030204" pitchFamily="34" charset="0"/>
                <a:cs typeface="Times New Roman" panose="02020603050405020304" pitchFamily="18" charset="0"/>
              </a:rPr>
              <a:t> </a:t>
            </a:r>
            <a:endParaRPr lang="ru-RU" sz="2400" b="0" dirty="0">
              <a:solidFill>
                <a:schemeClr val="accent4">
                  <a:lumMod val="60000"/>
                  <a:lumOff val="40000"/>
                </a:schemeClr>
              </a:solidFill>
            </a:endParaRPr>
          </a:p>
        </p:txBody>
      </p:sp>
      <p:sp>
        <p:nvSpPr>
          <p:cNvPr id="4" name="Текст 3"/>
          <p:cNvSpPr>
            <a:spLocks noGrp="1"/>
          </p:cNvSpPr>
          <p:nvPr>
            <p:ph type="body" sz="quarter" idx="11"/>
          </p:nvPr>
        </p:nvSpPr>
        <p:spPr>
          <a:xfrm>
            <a:off x="652916" y="6029608"/>
            <a:ext cx="9960655" cy="532303"/>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CE4AE535-C2A7-4E47-AEA0-0A3D1F1D9E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2205" y="4332165"/>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522266AD-E2B6-45A7-9B98-3806921AA4D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7983" y="4555390"/>
            <a:ext cx="1450210" cy="1119800"/>
          </a:xfrm>
          <a:prstGeom prst="rect">
            <a:avLst/>
          </a:prstGeom>
          <a:noFill/>
        </p:spPr>
      </p:pic>
      <p:pic>
        <p:nvPicPr>
          <p:cNvPr id="8" name="Рисунок 7">
            <a:extLst>
              <a:ext uri="{FF2B5EF4-FFF2-40B4-BE49-F238E27FC236}">
                <a16:creationId xmlns:a16="http://schemas.microsoft.com/office/drawing/2014/main" id="{BA71BD91-E8A9-44A5-B2D5-F920D25FA03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7378" y="4432539"/>
            <a:ext cx="1003935" cy="1419860"/>
          </a:xfrm>
          <a:prstGeom prst="rect">
            <a:avLst/>
          </a:prstGeom>
          <a:noFill/>
        </p:spPr>
      </p:pic>
    </p:spTree>
    <p:extLst>
      <p:ext uri="{BB962C8B-B14F-4D97-AF65-F5344CB8AC3E}">
        <p14:creationId xmlns:p14="http://schemas.microsoft.com/office/powerpoint/2010/main" val="1160248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5238351"/>
          </a:xfrm>
        </p:spPr>
        <p:txBody>
          <a:bodyPr/>
          <a:lstStyle/>
          <a:p>
            <a:pPr lvl="0">
              <a:lnSpc>
                <a:spcPct val="100000"/>
              </a:lnSpc>
              <a:spcBef>
                <a:spcPts val="0"/>
              </a:spcBef>
              <a:buClr>
                <a:srgbClr val="000000"/>
              </a:buClr>
              <a:buSzPts val="1400"/>
              <a:tabLst>
                <a:tab pos="1890395" algn="l"/>
              </a:tabLst>
            </a:pPr>
            <a:r>
              <a:rPr lang="uk-UA" sz="2400" b="0" dirty="0">
                <a:solidFill>
                  <a:srgbClr val="0070C0"/>
                </a:solidFill>
                <a:effectLst/>
                <a:ea typeface="Times New Roman" panose="02020603050405020304" pitchFamily="18" charset="0"/>
              </a:rPr>
              <a:t>  </a:t>
            </a:r>
            <a:r>
              <a:rPr lang="uk-UA" sz="1800" b="0"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spc="0" dirty="0">
                <a:solidFill>
                  <a:srgbClr val="0070C0"/>
                </a:solidFill>
                <a:effectLst/>
                <a:latin typeface="+mj-lt"/>
                <a:ea typeface="Times New Roman" panose="02020603050405020304" pitchFamily="18" charset="0"/>
                <a:cs typeface="Times New Roman" panose="02020603050405020304" pitchFamily="18" charset="0"/>
              </a:rPr>
              <a:t>Результати навчання:</a:t>
            </a:r>
            <a:endParaRPr lang="uk-UA" sz="2200" spc="0" dirty="0">
              <a:solidFill>
                <a:srgbClr val="0070C0"/>
              </a:solidFill>
              <a:effectLst/>
              <a:latin typeface="+mj-lt"/>
              <a:ea typeface="Calibri" panose="020F0502020204030204" pitchFamily="34" charset="0"/>
              <a:cs typeface="Times New Roman" panose="02020603050405020304" pitchFamily="18" charset="0"/>
            </a:endParaRPr>
          </a:p>
          <a:p>
            <a:pPr marL="342900" lvl="0" indent="-342900" algn="just">
              <a:lnSpc>
                <a:spcPct val="100000"/>
              </a:lnSpc>
              <a:spcBef>
                <a:spcPts val="0"/>
              </a:spcBef>
              <a:buFont typeface="Symbol" panose="05050102010706020507" pitchFamily="18" charset="2"/>
              <a:buChar char=""/>
            </a:pPr>
            <a:r>
              <a:rPr lang="uk-UA" sz="2200" b="0" dirty="0">
                <a:solidFill>
                  <a:srgbClr val="0070C0"/>
                </a:solidFill>
                <a:latin typeface="+mj-lt"/>
              </a:rPr>
              <a:t>знати сутність і зміст поняття «</a:t>
            </a:r>
            <a:r>
              <a:rPr lang="pl-PL" sz="2200" b="0" dirty="0">
                <a:solidFill>
                  <a:srgbClr val="0070C0"/>
                </a:solidFill>
                <a:latin typeface="+mj-lt"/>
              </a:rPr>
              <a:t>Event-</a:t>
            </a:r>
            <a:r>
              <a:rPr lang="uk-UA" sz="2200" b="0" dirty="0">
                <a:solidFill>
                  <a:srgbClr val="0070C0"/>
                </a:solidFill>
                <a:latin typeface="+mj-lt"/>
              </a:rPr>
              <a:t>маркетинг» як актуального інструменту просування компанії на ринку, відображення і розкриття бренду в свідомості публіки, що присутня на події, концепцію </a:t>
            </a:r>
            <a:r>
              <a:rPr lang="pl-PL" sz="2200" b="0" dirty="0">
                <a:solidFill>
                  <a:srgbClr val="0070C0"/>
                </a:solidFill>
                <a:latin typeface="+mj-lt"/>
              </a:rPr>
              <a:t>Event;</a:t>
            </a:r>
            <a:endParaRPr lang="uk-UA" sz="2200" b="0" dirty="0">
              <a:solidFill>
                <a:srgbClr val="0070C0"/>
              </a:solidFill>
              <a:latin typeface="+mj-lt"/>
            </a:endParaRPr>
          </a:p>
          <a:p>
            <a:pPr marL="342900" lvl="0" indent="-342900" algn="just">
              <a:lnSpc>
                <a:spcPct val="100000"/>
              </a:lnSpc>
              <a:spcBef>
                <a:spcPts val="0"/>
              </a:spcBef>
              <a:buFont typeface="Symbol" panose="05050102010706020507" pitchFamily="18" charset="2"/>
              <a:buChar char=""/>
            </a:pPr>
            <a:r>
              <a:rPr lang="uk-UA" sz="2200" b="0" dirty="0">
                <a:solidFill>
                  <a:srgbClr val="0070C0"/>
                </a:solidFill>
                <a:latin typeface="+mj-lt"/>
              </a:rPr>
              <a:t>вміти окреслювати місце </a:t>
            </a:r>
            <a:r>
              <a:rPr lang="pl-PL" sz="2200" b="0" dirty="0">
                <a:solidFill>
                  <a:srgbClr val="0070C0"/>
                </a:solidFill>
                <a:latin typeface="+mj-lt"/>
              </a:rPr>
              <a:t>event-</a:t>
            </a:r>
            <a:r>
              <a:rPr lang="uk-UA" sz="2200" b="0" dirty="0">
                <a:solidFill>
                  <a:srgbClr val="0070C0"/>
                </a:solidFill>
                <a:latin typeface="+mj-lt"/>
              </a:rPr>
              <a:t>маркетингу в комплексі маркетингових комунікацій підприємств;</a:t>
            </a:r>
          </a:p>
          <a:p>
            <a:pPr marL="342900" lvl="0" indent="-342900" algn="just">
              <a:lnSpc>
                <a:spcPct val="100000"/>
              </a:lnSpc>
              <a:spcBef>
                <a:spcPts val="0"/>
              </a:spcBef>
              <a:buFont typeface="Symbol" panose="05050102010706020507" pitchFamily="18" charset="2"/>
              <a:buChar char=""/>
            </a:pPr>
            <a:r>
              <a:rPr lang="uk-UA" sz="2200" b="0" dirty="0">
                <a:solidFill>
                  <a:srgbClr val="0070C0"/>
                </a:solidFill>
                <a:latin typeface="+mj-lt"/>
              </a:rPr>
              <a:t>вміти ефективно організовувати виставки, ярмарки, ділові конференції, корпоративні заходи;</a:t>
            </a:r>
          </a:p>
          <a:p>
            <a:pPr marL="342900" lvl="0" indent="-342900" algn="just">
              <a:lnSpc>
                <a:spcPct val="100000"/>
              </a:lnSpc>
              <a:spcBef>
                <a:spcPts val="0"/>
              </a:spcBef>
              <a:buFont typeface="Symbol" panose="05050102010706020507" pitchFamily="18" charset="2"/>
              <a:buChar char=""/>
            </a:pPr>
            <a:r>
              <a:rPr lang="uk-UA" sz="2200" b="0" dirty="0">
                <a:solidFill>
                  <a:srgbClr val="0070C0"/>
                </a:solidFill>
                <a:latin typeface="+mj-lt"/>
              </a:rPr>
              <a:t>вміти визначати інфраструктурне забезпечення організації подій в системі маркетингу послуг, проводити проект-менеджмент, контролінг і </a:t>
            </a:r>
            <a:r>
              <a:rPr lang="uk-UA" sz="2200" b="0" dirty="0" err="1">
                <a:solidFill>
                  <a:srgbClr val="0070C0"/>
                </a:solidFill>
                <a:latin typeface="+mj-lt"/>
              </a:rPr>
              <a:t>тайминг</a:t>
            </a:r>
            <a:r>
              <a:rPr lang="uk-UA" sz="2200" b="0" dirty="0">
                <a:solidFill>
                  <a:srgbClr val="0070C0"/>
                </a:solidFill>
                <a:latin typeface="+mj-lt"/>
              </a:rPr>
              <a:t> здійснення заходів;</a:t>
            </a:r>
          </a:p>
          <a:p>
            <a:pPr marL="342900" lvl="0" indent="-342900" algn="just">
              <a:lnSpc>
                <a:spcPct val="100000"/>
              </a:lnSpc>
              <a:spcBef>
                <a:spcPts val="0"/>
              </a:spcBef>
              <a:buFont typeface="Symbol" panose="05050102010706020507" pitchFamily="18" charset="2"/>
              <a:buChar char=""/>
            </a:pPr>
            <a:r>
              <a:rPr lang="uk-UA" sz="2200" b="0" dirty="0">
                <a:solidFill>
                  <a:srgbClr val="0070C0"/>
                </a:solidFill>
                <a:latin typeface="+mj-lt"/>
              </a:rPr>
              <a:t>демонструвати навички з методики оцінки економічної та комунікаційної ефективності </a:t>
            </a:r>
            <a:r>
              <a:rPr lang="pl-PL" sz="2200" b="0" dirty="0">
                <a:solidFill>
                  <a:srgbClr val="0070C0"/>
                </a:solidFill>
                <a:latin typeface="+mj-lt"/>
              </a:rPr>
              <a:t>event-</a:t>
            </a:r>
            <a:r>
              <a:rPr lang="uk-UA" sz="2200" b="0" dirty="0">
                <a:solidFill>
                  <a:srgbClr val="0070C0"/>
                </a:solidFill>
                <a:latin typeface="+mj-lt"/>
              </a:rPr>
              <a:t>маркетингу та встановлювати проблеми та перспективи розвитку </a:t>
            </a:r>
            <a:r>
              <a:rPr lang="pl-PL" sz="2200" b="0" dirty="0">
                <a:solidFill>
                  <a:srgbClr val="0070C0"/>
                </a:solidFill>
                <a:latin typeface="+mj-lt"/>
              </a:rPr>
              <a:t>event-</a:t>
            </a:r>
            <a:r>
              <a:rPr lang="uk-UA" sz="2200" b="0" dirty="0">
                <a:solidFill>
                  <a:srgbClr val="0070C0"/>
                </a:solidFill>
                <a:latin typeface="+mj-lt"/>
              </a:rPr>
              <a:t>маркетингу в Україні. </a:t>
            </a:r>
          </a:p>
        </p:txBody>
      </p:sp>
      <p:sp>
        <p:nvSpPr>
          <p:cNvPr id="4" name="Текст 3"/>
          <p:cNvSpPr>
            <a:spLocks noGrp="1"/>
          </p:cNvSpPr>
          <p:nvPr>
            <p:ph type="body" sz="quarter" idx="11"/>
          </p:nvPr>
        </p:nvSpPr>
        <p:spPr>
          <a:xfrm>
            <a:off x="652916" y="5984341"/>
            <a:ext cx="10953627" cy="577571"/>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E541E737-941C-49A5-93A7-A4A23D02FE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3167" y="4641316"/>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B6544067-258D-4CD7-B26F-C24A744F762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7654" y="4864541"/>
            <a:ext cx="1362075" cy="1119800"/>
          </a:xfrm>
          <a:prstGeom prst="rect">
            <a:avLst/>
          </a:prstGeom>
          <a:noFill/>
        </p:spPr>
      </p:pic>
      <p:pic>
        <p:nvPicPr>
          <p:cNvPr id="8" name="Рисунок 7">
            <a:extLst>
              <a:ext uri="{FF2B5EF4-FFF2-40B4-BE49-F238E27FC236}">
                <a16:creationId xmlns:a16="http://schemas.microsoft.com/office/drawing/2014/main" id="{A141534A-344D-4ECF-8723-66402FDEEDD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000" y="4864541"/>
            <a:ext cx="1003935" cy="1419860"/>
          </a:xfrm>
          <a:prstGeom prst="rect">
            <a:avLst/>
          </a:prstGeom>
          <a:noFill/>
        </p:spPr>
      </p:pic>
    </p:spTree>
    <p:extLst>
      <p:ext uri="{BB962C8B-B14F-4D97-AF65-F5344CB8AC3E}">
        <p14:creationId xmlns:p14="http://schemas.microsoft.com/office/powerpoint/2010/main" val="204800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6009" y="220889"/>
            <a:ext cx="11817327" cy="5238351"/>
          </a:xfrm>
        </p:spPr>
        <p:txBody>
          <a:bodyPr/>
          <a:lstStyle/>
          <a:p>
            <a:pPr lvl="0">
              <a:lnSpc>
                <a:spcPct val="100000"/>
              </a:lnSpc>
              <a:spcBef>
                <a:spcPts val="0"/>
              </a:spcBef>
              <a:buClr>
                <a:srgbClr val="000000"/>
              </a:buClr>
              <a:buSzPts val="1400"/>
              <a:tabLst>
                <a:tab pos="1890395" algn="l"/>
              </a:tabLst>
            </a:pPr>
            <a:r>
              <a:rPr lang="uk-UA" sz="1800" b="1" spc="0" dirty="0">
                <a:solidFill>
                  <a:srgbClr val="0070C0"/>
                </a:solidFill>
                <a:effectLst/>
                <a:ea typeface="Times New Roman" panose="02020603050405020304" pitchFamily="18" charset="0"/>
                <a:cs typeface="Times New Roman" panose="02020603050405020304" pitchFamily="18" charset="0"/>
              </a:rPr>
              <a:t>        Структура курсу</a:t>
            </a:r>
            <a:endParaRPr lang="uk-UA" sz="1800" spc="0" dirty="0">
              <a:solidFill>
                <a:srgbClr val="0070C0"/>
              </a:solidFill>
              <a:effectLst/>
              <a:ea typeface="Calibri" panose="020F0502020204030204" pitchFamily="34" charset="0"/>
              <a:cs typeface="Times New Roman" panose="02020603050405020304" pitchFamily="18" charset="0"/>
            </a:endParaRPr>
          </a:p>
          <a:p>
            <a:pPr indent="450215" algn="ctr">
              <a:lnSpc>
                <a:spcPct val="100000"/>
              </a:lnSpc>
              <a:spcBef>
                <a:spcPts val="0"/>
              </a:spcBef>
              <a:tabLst>
                <a:tab pos="630555" algn="l"/>
              </a:tabLst>
            </a:pPr>
            <a:r>
              <a:rPr lang="uk-UA" sz="1800" b="1" dirty="0">
                <a:solidFill>
                  <a:srgbClr val="0070C0"/>
                </a:solidFill>
                <a:effectLst/>
                <a:ea typeface="Calibri" panose="020F0502020204030204" pitchFamily="34" charset="0"/>
                <a:cs typeface="Times New Roman" panose="02020603050405020304" pitchFamily="18" charset="0"/>
              </a:rPr>
              <a:t>ЛЕКЦІЙНІ ЗАНЯТТЯ </a:t>
            </a:r>
          </a:p>
          <a:p>
            <a:pPr indent="450215" algn="just">
              <a:lnSpc>
                <a:spcPct val="100000"/>
              </a:lnSpc>
              <a:spcBef>
                <a:spcPts val="0"/>
              </a:spcBef>
              <a:tabLst>
                <a:tab pos="630555" algn="l"/>
              </a:tabLst>
            </a:pPr>
            <a:r>
              <a:rPr lang="uk-UA" sz="1800" dirty="0">
                <a:solidFill>
                  <a:srgbClr val="0070C0"/>
                </a:solidFill>
                <a:ea typeface="Calibri" panose="020F0502020204030204" pitchFamily="34" charset="0"/>
                <a:cs typeface="Times New Roman" panose="02020603050405020304" pitchFamily="18" charset="0"/>
              </a:rPr>
              <a:t>Тема 1. </a:t>
            </a:r>
            <a:r>
              <a:rPr lang="pl-PL" sz="2000" dirty="0">
                <a:solidFill>
                  <a:srgbClr val="0070C0"/>
                </a:solidFill>
              </a:rPr>
              <a:t>Event-</a:t>
            </a:r>
            <a:r>
              <a:rPr lang="uk-UA" sz="2000" dirty="0">
                <a:solidFill>
                  <a:srgbClr val="0070C0"/>
                </a:solidFill>
              </a:rPr>
              <a:t>маркетинг у системі просування продукції підприємств.</a:t>
            </a:r>
          </a:p>
          <a:p>
            <a:pPr indent="450215" algn="just">
              <a:lnSpc>
                <a:spcPct val="100000"/>
              </a:lnSpc>
              <a:spcBef>
                <a:spcPts val="0"/>
              </a:spcBef>
              <a:tabLst>
                <a:tab pos="630555" algn="l"/>
              </a:tabLst>
            </a:pPr>
            <a:r>
              <a:rPr lang="uk-UA" sz="2000" b="0" dirty="0">
                <a:solidFill>
                  <a:srgbClr val="0070C0"/>
                </a:solidFill>
              </a:rPr>
              <a:t>Сутність і зміст поняття «</a:t>
            </a:r>
            <a:r>
              <a:rPr lang="pl-PL" sz="2000" b="0" dirty="0">
                <a:solidFill>
                  <a:srgbClr val="0070C0"/>
                </a:solidFill>
              </a:rPr>
              <a:t>Event-</a:t>
            </a:r>
            <a:r>
              <a:rPr lang="uk-UA" sz="2000" b="0" dirty="0">
                <a:solidFill>
                  <a:srgbClr val="0070C0"/>
                </a:solidFill>
              </a:rPr>
              <a:t>маркетинг» як актуального інструменту просування компанії на ринку. Історія виникнення маркетингу подій. Відображення і розкриття бренду в свідомості публіки, що присутня на події. Концепція </a:t>
            </a:r>
            <a:r>
              <a:rPr lang="pl-PL" sz="2000" b="0" dirty="0">
                <a:solidFill>
                  <a:srgbClr val="0070C0"/>
                </a:solidFill>
              </a:rPr>
              <a:t>Event. Event-</a:t>
            </a:r>
            <a:r>
              <a:rPr lang="uk-UA" sz="2000" b="0" dirty="0">
                <a:solidFill>
                  <a:srgbClr val="0070C0"/>
                </a:solidFill>
              </a:rPr>
              <a:t>маркетинг як спосіб просування колективного та індивідуального брендів. «Конус Досвіду» споживача згідно Едгара Дейла</a:t>
            </a:r>
          </a:p>
          <a:p>
            <a:pPr marL="228600" indent="-228600" algn="just">
              <a:lnSpc>
                <a:spcPct val="100000"/>
              </a:lnSpc>
              <a:spcBef>
                <a:spcPts val="0"/>
              </a:spcBef>
              <a:buAutoNum type="arabicPeriod"/>
            </a:pPr>
            <a:endParaRPr lang="uk-UA" sz="2000" b="0" dirty="0">
              <a:solidFill>
                <a:srgbClr val="0070C0"/>
              </a:solidFill>
            </a:endParaRPr>
          </a:p>
          <a:p>
            <a:pPr marL="228600" indent="-228600" algn="just">
              <a:lnSpc>
                <a:spcPct val="100000"/>
              </a:lnSpc>
              <a:spcBef>
                <a:spcPts val="0"/>
              </a:spcBef>
              <a:buAutoNum type="arabicPeriod"/>
            </a:pPr>
            <a:endParaRPr lang="uk-UA" sz="2000" b="0" dirty="0">
              <a:solidFill>
                <a:srgbClr val="0070C0"/>
              </a:solidFill>
            </a:endParaRPr>
          </a:p>
          <a:p>
            <a:pPr algn="just">
              <a:lnSpc>
                <a:spcPct val="100000"/>
              </a:lnSpc>
              <a:spcBef>
                <a:spcPts val="0"/>
              </a:spcBef>
            </a:pPr>
            <a:r>
              <a:rPr lang="uk-UA" sz="2000" dirty="0">
                <a:solidFill>
                  <a:srgbClr val="0070C0"/>
                </a:solidFill>
              </a:rPr>
              <a:t>   Тема 2. </a:t>
            </a:r>
            <a:r>
              <a:rPr lang="pl-PL" sz="2000" dirty="0">
                <a:solidFill>
                  <a:srgbClr val="0070C0"/>
                </a:solidFill>
              </a:rPr>
              <a:t>Event-</a:t>
            </a:r>
            <a:r>
              <a:rPr lang="uk-UA" sz="2000" dirty="0">
                <a:solidFill>
                  <a:srgbClr val="0070C0"/>
                </a:solidFill>
              </a:rPr>
              <a:t>маркетинг у площині психологічного впливу бренду на клієнта.</a:t>
            </a:r>
          </a:p>
          <a:p>
            <a:pPr algn="just">
              <a:lnSpc>
                <a:spcPct val="100000"/>
              </a:lnSpc>
              <a:spcBef>
                <a:spcPts val="0"/>
              </a:spcBef>
            </a:pPr>
            <a:r>
              <a:rPr lang="pl-PL" sz="2000" b="0" dirty="0">
                <a:solidFill>
                  <a:srgbClr val="0070C0"/>
                </a:solidFill>
              </a:rPr>
              <a:t>Event-</a:t>
            </a:r>
            <a:r>
              <a:rPr lang="uk-UA" sz="2000" b="0" dirty="0">
                <a:solidFill>
                  <a:srgbClr val="0070C0"/>
                </a:solidFill>
              </a:rPr>
              <a:t>маркетинг як ефективний ринковий інструмент організації та координування прямої комунікації з партнерами, споживачами і співробітниками компанії. </a:t>
            </a:r>
            <a:r>
              <a:rPr lang="uk-UA" sz="2000" b="0" dirty="0" err="1">
                <a:solidFill>
                  <a:srgbClr val="0070C0"/>
                </a:solidFill>
              </a:rPr>
              <a:t>Подієве</a:t>
            </a:r>
            <a:r>
              <a:rPr lang="uk-UA" sz="2000" b="0" dirty="0">
                <a:solidFill>
                  <a:srgbClr val="0070C0"/>
                </a:solidFill>
              </a:rPr>
              <a:t> доведення цінностей та головних атрибутів бренду клієнтові в процесі маркетингової комунікації під час презентації товарів і послуг. Теоретична концепція </a:t>
            </a:r>
            <a:r>
              <a:rPr lang="pl-PL" sz="2000" b="0" dirty="0">
                <a:solidFill>
                  <a:srgbClr val="0070C0"/>
                </a:solidFill>
              </a:rPr>
              <a:t>Event-</a:t>
            </a:r>
            <a:r>
              <a:rPr lang="uk-UA" sz="2000" b="0" dirty="0">
                <a:solidFill>
                  <a:srgbClr val="0070C0"/>
                </a:solidFill>
              </a:rPr>
              <a:t>маркетингу, визначення видів його інструментів.</a:t>
            </a:r>
          </a:p>
        </p:txBody>
      </p:sp>
      <p:sp>
        <p:nvSpPr>
          <p:cNvPr id="4" name="Текст 3"/>
          <p:cNvSpPr>
            <a:spLocks noGrp="1"/>
          </p:cNvSpPr>
          <p:nvPr>
            <p:ph type="body" sz="quarter" idx="11"/>
          </p:nvPr>
        </p:nvSpPr>
        <p:spPr>
          <a:xfrm>
            <a:off x="652916" y="5984341"/>
            <a:ext cx="10953627" cy="577571"/>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pic>
        <p:nvPicPr>
          <p:cNvPr id="6" name="Рисунок 1">
            <a:extLst>
              <a:ext uri="{FF2B5EF4-FFF2-40B4-BE49-F238E27FC236}">
                <a16:creationId xmlns:a16="http://schemas.microsoft.com/office/drawing/2014/main" id="{0F97F0F3-3E3D-420A-8D78-73C5FF8B8D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3634" y="4903520"/>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a:extLst>
              <a:ext uri="{FF2B5EF4-FFF2-40B4-BE49-F238E27FC236}">
                <a16:creationId xmlns:a16="http://schemas.microsoft.com/office/drawing/2014/main" id="{15F1549A-5F06-4E6C-91D1-3952BE3661B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166" y="5015133"/>
            <a:ext cx="1362075" cy="1119800"/>
          </a:xfrm>
          <a:prstGeom prst="rect">
            <a:avLst/>
          </a:prstGeom>
          <a:noFill/>
        </p:spPr>
      </p:pic>
      <p:pic>
        <p:nvPicPr>
          <p:cNvPr id="8" name="Рисунок 7">
            <a:extLst>
              <a:ext uri="{FF2B5EF4-FFF2-40B4-BE49-F238E27FC236}">
                <a16:creationId xmlns:a16="http://schemas.microsoft.com/office/drawing/2014/main" id="{B77DB4CC-4B71-491A-8684-2B5BE39B444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3111" y="5011861"/>
            <a:ext cx="1003935" cy="1419860"/>
          </a:xfrm>
          <a:prstGeom prst="rect">
            <a:avLst/>
          </a:prstGeom>
          <a:noFill/>
        </p:spPr>
      </p:pic>
    </p:spTree>
    <p:extLst>
      <p:ext uri="{BB962C8B-B14F-4D97-AF65-F5344CB8AC3E}">
        <p14:creationId xmlns:p14="http://schemas.microsoft.com/office/powerpoint/2010/main" val="238398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b="1" dirty="0">
                <a:solidFill>
                  <a:srgbClr val="0070C0"/>
                </a:solidFill>
              </a:rPr>
              <a:t>Структура курсу</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176009" y="858522"/>
            <a:ext cx="11355591"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lnSpc>
                <a:spcPct val="100000"/>
              </a:lnSpc>
              <a:spcBef>
                <a:spcPts val="0"/>
              </a:spcBef>
            </a:pPr>
            <a:r>
              <a:rPr lang="uk-UA" sz="2000" dirty="0">
                <a:solidFill>
                  <a:srgbClr val="0070C0"/>
                </a:solidFill>
              </a:rPr>
              <a:t>Тема 3. Місце </a:t>
            </a:r>
            <a:r>
              <a:rPr lang="pl-PL" sz="2000" dirty="0">
                <a:solidFill>
                  <a:srgbClr val="0070C0"/>
                </a:solidFill>
              </a:rPr>
              <a:t>Event-</a:t>
            </a:r>
            <a:r>
              <a:rPr lang="uk-UA" sz="2000" dirty="0">
                <a:solidFill>
                  <a:srgbClr val="0070C0"/>
                </a:solidFill>
              </a:rPr>
              <a:t>маркетингу в комплексі маркетингових комунікацій підприємств.</a:t>
            </a:r>
          </a:p>
          <a:p>
            <a:pPr indent="450215" algn="just">
              <a:lnSpc>
                <a:spcPct val="100000"/>
              </a:lnSpc>
              <a:spcBef>
                <a:spcPts val="0"/>
              </a:spcBef>
            </a:pPr>
            <a:r>
              <a:rPr lang="uk-UA" sz="2000" b="0" dirty="0">
                <a:solidFill>
                  <a:srgbClr val="0070C0"/>
                </a:solidFill>
              </a:rPr>
              <a:t>Види інструментів </a:t>
            </a:r>
            <a:r>
              <a:rPr lang="pl-PL" sz="2000" b="0" dirty="0">
                <a:solidFill>
                  <a:srgbClr val="0070C0"/>
                </a:solidFill>
              </a:rPr>
              <a:t>Event-</a:t>
            </a:r>
            <a:r>
              <a:rPr lang="uk-UA" sz="2000" b="0" dirty="0">
                <a:solidFill>
                  <a:srgbClr val="0070C0"/>
                </a:solidFill>
              </a:rPr>
              <a:t>маркетингу, а саме спеціальних подій. Огляд прикладів спеціальних маркетингових подій, які організовують відомі компанії. Використання </a:t>
            </a:r>
            <a:r>
              <a:rPr lang="pl-PL" sz="2000" b="0" dirty="0">
                <a:solidFill>
                  <a:srgbClr val="0070C0"/>
                </a:solidFill>
              </a:rPr>
              <a:t>RedBull event-</a:t>
            </a:r>
            <a:r>
              <a:rPr lang="uk-UA" sz="2000" b="0" dirty="0">
                <a:solidFill>
                  <a:srgbClr val="0070C0"/>
                </a:solidFill>
              </a:rPr>
              <a:t>маркетингу в сферах культури та спорту. Необхідність використання </a:t>
            </a:r>
            <a:r>
              <a:rPr lang="pl-PL" sz="2000" b="0" dirty="0">
                <a:solidFill>
                  <a:srgbClr val="0070C0"/>
                </a:solidFill>
              </a:rPr>
              <a:t>Event-</a:t>
            </a:r>
            <a:r>
              <a:rPr lang="uk-UA" sz="2000" b="0" dirty="0">
                <a:solidFill>
                  <a:srgbClr val="0070C0"/>
                </a:solidFill>
              </a:rPr>
              <a:t>маркетингу для компаній, які прагнуть покращити ефективність маркетингової діяльності. Попит на </a:t>
            </a:r>
            <a:r>
              <a:rPr lang="pl-PL" sz="2000" b="0" dirty="0">
                <a:solidFill>
                  <a:srgbClr val="0070C0"/>
                </a:solidFill>
              </a:rPr>
              <a:t>Event-</a:t>
            </a:r>
            <a:r>
              <a:rPr lang="uk-UA" sz="2000" b="0" dirty="0">
                <a:solidFill>
                  <a:srgbClr val="0070C0"/>
                </a:solidFill>
              </a:rPr>
              <a:t>послуги в Україні та світі. Маркетингова комунікаційна діяльність асоціації </a:t>
            </a:r>
            <a:r>
              <a:rPr lang="uk-UA" sz="2000" b="0" dirty="0" err="1">
                <a:solidFill>
                  <a:srgbClr val="0070C0"/>
                </a:solidFill>
              </a:rPr>
              <a:t>івенторів</a:t>
            </a:r>
            <a:r>
              <a:rPr lang="uk-UA" sz="2000" b="0" dirty="0">
                <a:solidFill>
                  <a:srgbClr val="0070C0"/>
                </a:solidFill>
              </a:rPr>
              <a:t> України.</a:t>
            </a:r>
          </a:p>
          <a:p>
            <a:pPr indent="450215" algn="just">
              <a:lnSpc>
                <a:spcPct val="100000"/>
              </a:lnSpc>
              <a:spcBef>
                <a:spcPts val="0"/>
              </a:spcBef>
            </a:pPr>
            <a:endParaRPr lang="uk-UA" sz="2000" b="0" dirty="0">
              <a:solidFill>
                <a:srgbClr val="0070C0"/>
              </a:solidFill>
            </a:endParaRPr>
          </a:p>
          <a:p>
            <a:pPr indent="450215" algn="just">
              <a:lnSpc>
                <a:spcPct val="100000"/>
              </a:lnSpc>
              <a:spcBef>
                <a:spcPts val="0"/>
              </a:spcBef>
            </a:pPr>
            <a:r>
              <a:rPr lang="uk-UA" sz="2000" dirty="0">
                <a:solidFill>
                  <a:srgbClr val="0070C0"/>
                </a:solidFill>
              </a:rPr>
              <a:t>Тема 4. Організація виставок, ділових конференцій, корпоративних заходів.</a:t>
            </a:r>
          </a:p>
          <a:p>
            <a:pPr indent="450215" algn="just">
              <a:lnSpc>
                <a:spcPct val="100000"/>
              </a:lnSpc>
              <a:spcBef>
                <a:spcPts val="0"/>
              </a:spcBef>
            </a:pPr>
            <a:r>
              <a:rPr lang="uk-UA" sz="2000" b="0" dirty="0">
                <a:solidFill>
                  <a:srgbClr val="0070C0"/>
                </a:solidFill>
              </a:rPr>
              <a:t>Організація семінару в фірмі. День відкритих дверей. Участь у ярмарку. Вечірка, наметове містечко, турне. Конференція, ювілей, урочистість.</a:t>
            </a:r>
          </a:p>
          <a:p>
            <a:pPr indent="450215" algn="just">
              <a:lnSpc>
                <a:spcPct val="100000"/>
              </a:lnSpc>
              <a:spcBef>
                <a:spcPts val="0"/>
              </a:spcBef>
            </a:pPr>
            <a:endParaRPr lang="uk-UA" sz="2000" b="0" dirty="0">
              <a:solidFill>
                <a:srgbClr val="0070C0"/>
              </a:solidFill>
            </a:endParaRPr>
          </a:p>
          <a:p>
            <a:pPr indent="450215" algn="just">
              <a:lnSpc>
                <a:spcPct val="100000"/>
              </a:lnSpc>
              <a:spcBef>
                <a:spcPts val="0"/>
              </a:spcBef>
            </a:pPr>
            <a:r>
              <a:rPr lang="uk-UA" sz="2000" dirty="0">
                <a:solidFill>
                  <a:srgbClr val="0070C0"/>
                </a:solidFill>
              </a:rPr>
              <a:t>Тема 5. Інфраструктура </a:t>
            </a:r>
            <a:r>
              <a:rPr lang="pl-PL" sz="2000" dirty="0">
                <a:solidFill>
                  <a:srgbClr val="0070C0"/>
                </a:solidFill>
              </a:rPr>
              <a:t>event-</a:t>
            </a:r>
            <a:r>
              <a:rPr lang="uk-UA" sz="2000" dirty="0">
                <a:solidFill>
                  <a:srgbClr val="0070C0"/>
                </a:solidFill>
              </a:rPr>
              <a:t>маркетингу Маркетинг для </a:t>
            </a:r>
            <a:r>
              <a:rPr lang="uk-UA" sz="2000" dirty="0" err="1">
                <a:solidFill>
                  <a:srgbClr val="0070C0"/>
                </a:solidFill>
              </a:rPr>
              <a:t>кейтерингу</a:t>
            </a:r>
            <a:r>
              <a:rPr lang="uk-UA" sz="2000" dirty="0">
                <a:solidFill>
                  <a:srgbClr val="0070C0"/>
                </a:solidFill>
              </a:rPr>
              <a:t>.</a:t>
            </a:r>
          </a:p>
          <a:p>
            <a:pPr indent="450215" algn="just">
              <a:lnSpc>
                <a:spcPct val="100000"/>
              </a:lnSpc>
              <a:spcBef>
                <a:spcPts val="0"/>
              </a:spcBef>
            </a:pPr>
            <a:r>
              <a:rPr lang="uk-UA" sz="2000" b="0" dirty="0">
                <a:solidFill>
                  <a:srgbClr val="0070C0"/>
                </a:solidFill>
              </a:rPr>
              <a:t>Інфраструктурне забезпечення організації подій в системі маркетингу послуг. Фази і віхи </a:t>
            </a:r>
            <a:r>
              <a:rPr lang="pl-PL" sz="2000" b="0" dirty="0">
                <a:solidFill>
                  <a:srgbClr val="0070C0"/>
                </a:solidFill>
              </a:rPr>
              <a:t>event-</a:t>
            </a:r>
            <a:r>
              <a:rPr lang="uk-UA" sz="2000" b="0" dirty="0">
                <a:solidFill>
                  <a:srgbClr val="0070C0"/>
                </a:solidFill>
              </a:rPr>
              <a:t>маркетингу. Організація заходів: проект менеджмент, контролінг і </a:t>
            </a:r>
            <a:r>
              <a:rPr lang="uk-UA" sz="2000" b="0" dirty="0" err="1">
                <a:solidFill>
                  <a:srgbClr val="0070C0"/>
                </a:solidFill>
              </a:rPr>
              <a:t>тайминг</a:t>
            </a:r>
            <a:r>
              <a:rPr lang="uk-UA" sz="2000" b="0" dirty="0">
                <a:solidFill>
                  <a:srgbClr val="0070C0"/>
                </a:solidFill>
              </a:rPr>
              <a:t> здійснення заходів.</a:t>
            </a:r>
            <a:r>
              <a:rPr lang="uk-UA" sz="2000" b="0" dirty="0">
                <a:solidFill>
                  <a:srgbClr val="0070C0"/>
                </a:solidFill>
                <a:effectLst/>
                <a:ea typeface="Times New Roman" panose="02020603050405020304" pitchFamily="18" charset="0"/>
                <a:cs typeface="Times New Roman" panose="02020603050405020304" pitchFamily="18" charset="0"/>
              </a:rPr>
              <a:t> </a:t>
            </a:r>
            <a:endParaRPr lang="ru-RU" sz="2000" b="0" dirty="0">
              <a:solidFill>
                <a:srgbClr val="0070C0"/>
              </a:solidFill>
            </a:endParaRP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9705" y="5453804"/>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72002005-9BE9-4112-9015-1DE16E8DC8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7630" y="5453804"/>
            <a:ext cx="1362075" cy="1119800"/>
          </a:xfrm>
          <a:prstGeom prst="rect">
            <a:avLst/>
          </a:prstGeom>
          <a:noFill/>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5794" y="5303774"/>
            <a:ext cx="1003935" cy="1419860"/>
          </a:xfrm>
          <a:prstGeom prst="rect">
            <a:avLst/>
          </a:prstGeom>
          <a:noFill/>
        </p:spPr>
      </p:pic>
    </p:spTree>
    <p:extLst>
      <p:ext uri="{BB962C8B-B14F-4D97-AF65-F5344CB8AC3E}">
        <p14:creationId xmlns:p14="http://schemas.microsoft.com/office/powerpoint/2010/main" val="142256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a:xfrm>
            <a:off x="70882" y="91598"/>
            <a:ext cx="11817327" cy="963613"/>
          </a:xfrm>
        </p:spPr>
        <p:txBody>
          <a:bodyPr/>
          <a:lstStyle/>
          <a:p>
            <a:pPr algn="ctr"/>
            <a:r>
              <a:rPr lang="uk-UA" sz="3200" b="1" dirty="0">
                <a:solidFill>
                  <a:srgbClr val="0070C0"/>
                </a:solidFill>
              </a:rPr>
              <a:t>Структура курсу</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352549" y="573404"/>
            <a:ext cx="11253991"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lnSpc>
                <a:spcPct val="100000"/>
              </a:lnSpc>
              <a:spcBef>
                <a:spcPts val="0"/>
              </a:spcBef>
            </a:pPr>
            <a:r>
              <a:rPr lang="uk-UA" sz="1800" dirty="0">
                <a:solidFill>
                  <a:srgbClr val="0070C0"/>
                </a:solidFill>
                <a:effectLst/>
                <a:latin typeface="+mj-lt"/>
                <a:ea typeface="Calibri" panose="020F0502020204030204" pitchFamily="34" charset="0"/>
                <a:cs typeface="Times New Roman" panose="02020603050405020304" pitchFamily="18" charset="0"/>
              </a:rPr>
              <a:t>Тема 5 Креативні прийоми успішних маркетингових презентацій</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Креативність як складова розвитку маркетингових презентацій і ефективного просування товару. Творчий підхід і пошук особливого способу просування. Кейс компанії «</a:t>
            </a:r>
            <a:r>
              <a:rPr lang="pl-PL" sz="1800" b="0" dirty="0">
                <a:solidFill>
                  <a:srgbClr val="0070C0"/>
                </a:solidFill>
                <a:effectLst/>
                <a:latin typeface="+mj-lt"/>
                <a:ea typeface="Calibri" panose="020F0502020204030204" pitchFamily="34" charset="0"/>
                <a:cs typeface="Times New Roman" panose="02020603050405020304" pitchFamily="18" charset="0"/>
              </a:rPr>
              <a:t>Steinway and Sons». </a:t>
            </a:r>
            <a:r>
              <a:rPr lang="uk-UA" sz="1800" b="0" dirty="0">
                <a:solidFill>
                  <a:srgbClr val="0070C0"/>
                </a:solidFill>
                <a:effectLst/>
                <a:latin typeface="+mj-lt"/>
                <a:ea typeface="Calibri" panose="020F0502020204030204" pitchFamily="34" charset="0"/>
                <a:cs typeface="Times New Roman" panose="02020603050405020304" pitchFamily="18" charset="0"/>
              </a:rPr>
              <a:t>Кейс компанії «</a:t>
            </a:r>
            <a:r>
              <a:rPr lang="pl-PL" sz="1800" b="0" dirty="0">
                <a:solidFill>
                  <a:srgbClr val="0070C0"/>
                </a:solidFill>
                <a:effectLst/>
                <a:latin typeface="+mj-lt"/>
                <a:ea typeface="Calibri" panose="020F0502020204030204" pitchFamily="34" charset="0"/>
                <a:cs typeface="Times New Roman" panose="02020603050405020304" pitchFamily="18" charset="0"/>
              </a:rPr>
              <a:t>Unilever» </a:t>
            </a:r>
            <a:r>
              <a:rPr lang="uk-UA" sz="1800" b="0" dirty="0">
                <a:solidFill>
                  <a:srgbClr val="0070C0"/>
                </a:solidFill>
                <a:effectLst/>
                <a:latin typeface="+mj-lt"/>
                <a:ea typeface="Calibri" panose="020F0502020204030204" pitchFamily="34" charset="0"/>
                <a:cs typeface="Times New Roman" panose="02020603050405020304" pitchFamily="18" charset="0"/>
              </a:rPr>
              <a:t>і мережі супермаркетів «</a:t>
            </a:r>
            <a:r>
              <a:rPr lang="pl-PL" sz="1800" b="0" dirty="0">
                <a:solidFill>
                  <a:srgbClr val="0070C0"/>
                </a:solidFill>
                <a:effectLst/>
                <a:latin typeface="+mj-lt"/>
                <a:ea typeface="Calibri" panose="020F0502020204030204" pitchFamily="34" charset="0"/>
                <a:cs typeface="Times New Roman" panose="02020603050405020304" pitchFamily="18" charset="0"/>
              </a:rPr>
              <a:t>Tesko». </a:t>
            </a:r>
            <a:r>
              <a:rPr lang="uk-UA" sz="1800" b="0" dirty="0">
                <a:solidFill>
                  <a:srgbClr val="0070C0"/>
                </a:solidFill>
                <a:effectLst/>
                <a:latin typeface="+mj-lt"/>
                <a:ea typeface="Calibri" panose="020F0502020204030204" pitchFamily="34" charset="0"/>
                <a:cs typeface="Times New Roman" panose="02020603050405020304" pitchFamily="18" charset="0"/>
              </a:rPr>
              <a:t>Креативні способи залучення клієнтів під час маркетингових презентацій. </a:t>
            </a:r>
            <a:r>
              <a:rPr lang="uk-UA" sz="1800" b="0" dirty="0" err="1">
                <a:solidFill>
                  <a:srgbClr val="0070C0"/>
                </a:solidFill>
                <a:effectLst/>
                <a:latin typeface="+mj-lt"/>
                <a:ea typeface="Calibri" panose="020F0502020204030204" pitchFamily="34" charset="0"/>
                <a:cs typeface="Times New Roman" panose="02020603050405020304" pitchFamily="18" charset="0"/>
              </a:rPr>
              <a:t>Сторітеллінг</a:t>
            </a:r>
            <a:r>
              <a:rPr lang="uk-UA" sz="1800" b="0" dirty="0">
                <a:solidFill>
                  <a:srgbClr val="0070C0"/>
                </a:solidFill>
                <a:effectLst/>
                <a:latin typeface="+mj-lt"/>
                <a:ea typeface="Calibri" panose="020F0502020204030204" pitchFamily="34" charset="0"/>
                <a:cs typeface="Times New Roman" panose="02020603050405020304" pitchFamily="18" charset="0"/>
              </a:rPr>
              <a:t>, як метод успішних презентацій. Принципи </a:t>
            </a:r>
            <a:r>
              <a:rPr lang="uk-UA" sz="1800" b="0" dirty="0" err="1">
                <a:solidFill>
                  <a:srgbClr val="0070C0"/>
                </a:solidFill>
                <a:effectLst/>
                <a:latin typeface="+mj-lt"/>
                <a:ea typeface="Calibri" panose="020F0502020204030204" pitchFamily="34" charset="0"/>
                <a:cs typeface="Times New Roman" panose="02020603050405020304" pitchFamily="18" charset="0"/>
              </a:rPr>
              <a:t>сторітеллінгу</a:t>
            </a:r>
            <a:r>
              <a:rPr lang="uk-UA" sz="1800" b="0" dirty="0">
                <a:solidFill>
                  <a:srgbClr val="0070C0"/>
                </a:solidFill>
                <a:effectLst/>
                <a:latin typeface="+mj-lt"/>
                <a:ea typeface="Calibri" panose="020F0502020204030204" pitchFamily="34" charset="0"/>
                <a:cs typeface="Times New Roman" panose="02020603050405020304" pitchFamily="18" charset="0"/>
              </a:rPr>
              <a:t> в презентації. Конфлікт в історії, конфлікт в презентації. Побудова презентацій підчас просування високотехнологічних стартап-проектів. </a:t>
            </a:r>
            <a:r>
              <a:rPr lang="uk-UA" sz="1800" b="0" dirty="0" err="1">
                <a:solidFill>
                  <a:srgbClr val="0070C0"/>
                </a:solidFill>
                <a:effectLst/>
                <a:latin typeface="+mj-lt"/>
                <a:ea typeface="Calibri" panose="020F0502020204030204" pitchFamily="34" charset="0"/>
                <a:cs typeface="Times New Roman" panose="02020603050405020304" pitchFamily="18" charset="0"/>
              </a:rPr>
              <a:t>Тімбілдінг</a:t>
            </a:r>
            <a:r>
              <a:rPr lang="uk-UA" sz="1800" b="0" dirty="0">
                <a:solidFill>
                  <a:srgbClr val="0070C0"/>
                </a:solidFill>
                <a:effectLst/>
                <a:latin typeface="+mj-lt"/>
                <a:ea typeface="Calibri" panose="020F0502020204030204" pitchFamily="34" charset="0"/>
                <a:cs typeface="Times New Roman" panose="02020603050405020304" pitchFamily="18" charset="0"/>
              </a:rPr>
              <a:t>, тайм-менеджмент презентації.</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 </a:t>
            </a:r>
          </a:p>
          <a:p>
            <a:pPr indent="450215" algn="just">
              <a:lnSpc>
                <a:spcPct val="100000"/>
              </a:lnSpc>
              <a:spcBef>
                <a:spcPts val="0"/>
              </a:spcBef>
            </a:pPr>
            <a:r>
              <a:rPr lang="uk-UA" sz="1800" dirty="0">
                <a:solidFill>
                  <a:srgbClr val="0070C0"/>
                </a:solidFill>
                <a:effectLst/>
                <a:latin typeface="+mj-lt"/>
                <a:ea typeface="Calibri" panose="020F0502020204030204" pitchFamily="34" charset="0"/>
                <a:cs typeface="Times New Roman" panose="02020603050405020304" pitchFamily="18" charset="0"/>
              </a:rPr>
              <a:t>Тема 6 Графічний супровід і концепція брендингу в успішних маркетингових презентаціях</a:t>
            </a:r>
          </a:p>
          <a:p>
            <a:pPr indent="450215" algn="just">
              <a:lnSpc>
                <a:spcPct val="100000"/>
              </a:lnSpc>
              <a:spcBef>
                <a:spcPts val="0"/>
              </a:spcBef>
            </a:pPr>
            <a:r>
              <a:rPr lang="uk-UA" sz="1800" b="0" dirty="0">
                <a:solidFill>
                  <a:srgbClr val="0070C0"/>
                </a:solidFill>
                <a:effectLst/>
                <a:latin typeface="+mj-lt"/>
                <a:ea typeface="Calibri" panose="020F0502020204030204" pitchFamily="34" charset="0"/>
                <a:cs typeface="Times New Roman" panose="02020603050405020304" pitchFamily="18" charset="0"/>
              </a:rPr>
              <a:t>Елементи презентації: рисунки, анімація, текст, таблиці. Принципи створення та оформлення діаграм. Правила оформлення таблиць, способи створення та приклади використання. Графічні об’єкти та анімація у презентації. Доповнення візуального образу компанії певними просторовими графічними образами. Фокус на результатах. Чисельні показники, інфографіка. Інтерактивність у презентації. Брендинг як управлінське рішення під час презентацій. Бренди з сильною, креативною візуалізацією. Бренди, що забезпечують ефективне підвищення споживчої лояльності. Позиціонування бренду. Розробка назви бренду, або </a:t>
            </a:r>
            <a:r>
              <a:rPr lang="uk-UA" sz="1800" b="0" dirty="0" err="1">
                <a:solidFill>
                  <a:srgbClr val="0070C0"/>
                </a:solidFill>
                <a:effectLst/>
                <a:latin typeface="+mj-lt"/>
                <a:ea typeface="Calibri" panose="020F0502020204030204" pitchFamily="34" charset="0"/>
                <a:cs typeface="Times New Roman" panose="02020603050405020304" pitchFamily="18" charset="0"/>
              </a:rPr>
              <a:t>нейминг</a:t>
            </a:r>
            <a:r>
              <a:rPr lang="uk-UA" sz="1800" b="0" dirty="0">
                <a:solidFill>
                  <a:srgbClr val="0070C0"/>
                </a:solidFill>
                <a:effectLst/>
                <a:latin typeface="+mj-lt"/>
                <a:ea typeface="Calibri" panose="020F0502020204030204" pitchFamily="34" charset="0"/>
                <a:cs typeface="Times New Roman" panose="02020603050405020304" pitchFamily="18" charset="0"/>
              </a:rPr>
              <a:t>. Розробка фірмового стилю компанії. Розробка </a:t>
            </a:r>
            <a:r>
              <a:rPr lang="uk-UA" sz="1800" b="0" dirty="0" err="1">
                <a:solidFill>
                  <a:srgbClr val="0070C0"/>
                </a:solidFill>
                <a:effectLst/>
                <a:latin typeface="+mj-lt"/>
                <a:ea typeface="Calibri" panose="020F0502020204030204" pitchFamily="34" charset="0"/>
                <a:cs typeface="Times New Roman" panose="02020603050405020304" pitchFamily="18" charset="0"/>
              </a:rPr>
              <a:t>брендбука</a:t>
            </a:r>
            <a:r>
              <a:rPr lang="uk-UA" sz="1800" b="0" dirty="0">
                <a:solidFill>
                  <a:srgbClr val="0070C0"/>
                </a:solidFill>
                <a:effectLst/>
                <a:latin typeface="+mj-lt"/>
                <a:ea typeface="Calibri" panose="020F0502020204030204" pitchFamily="34" charset="0"/>
                <a:cs typeface="Times New Roman" panose="02020603050405020304" pitchFamily="18" charset="0"/>
              </a:rPr>
              <a:t> компанії. </a:t>
            </a:r>
            <a:r>
              <a:rPr lang="uk-UA" sz="1800" b="0" dirty="0" err="1">
                <a:solidFill>
                  <a:srgbClr val="0070C0"/>
                </a:solidFill>
                <a:effectLst/>
                <a:latin typeface="+mj-lt"/>
                <a:ea typeface="Calibri" panose="020F0502020204030204" pitchFamily="34" charset="0"/>
                <a:cs typeface="Times New Roman" panose="02020603050405020304" pitchFamily="18" charset="0"/>
              </a:rPr>
              <a:t>Брендбук</a:t>
            </a:r>
            <a:r>
              <a:rPr lang="uk-UA" sz="1800" b="0" dirty="0">
                <a:solidFill>
                  <a:srgbClr val="0070C0"/>
                </a:solidFill>
                <a:effectLst/>
                <a:latin typeface="+mj-lt"/>
                <a:ea typeface="Calibri" panose="020F0502020204030204" pitchFamily="34" charset="0"/>
                <a:cs typeface="Times New Roman" panose="02020603050405020304" pitchFamily="18" charset="0"/>
              </a:rPr>
              <a:t> як елемент </a:t>
            </a:r>
            <a:r>
              <a:rPr lang="uk-UA" sz="1800" b="0" dirty="0" err="1">
                <a:solidFill>
                  <a:srgbClr val="0070C0"/>
                </a:solidFill>
                <a:effectLst/>
                <a:latin typeface="+mj-lt"/>
                <a:ea typeface="Calibri" panose="020F0502020204030204" pitchFamily="34" charset="0"/>
                <a:cs typeface="Times New Roman" panose="02020603050405020304" pitchFamily="18" charset="0"/>
              </a:rPr>
              <a:t>айдентики</a:t>
            </a:r>
            <a:r>
              <a:rPr lang="uk-UA" sz="1800" b="0" dirty="0">
                <a:solidFill>
                  <a:srgbClr val="0070C0"/>
                </a:solidFill>
                <a:effectLst/>
                <a:latin typeface="+mj-lt"/>
                <a:ea typeface="Calibri" panose="020F0502020204030204" pitchFamily="34" charset="0"/>
                <a:cs typeface="Times New Roman" panose="02020603050405020304" pitchFamily="18" charset="0"/>
              </a:rPr>
              <a:t> бренду. </a:t>
            </a:r>
            <a:r>
              <a:rPr lang="uk-UA" sz="1800" b="0" dirty="0">
                <a:solidFill>
                  <a:srgbClr val="0070C0"/>
                </a:solidFill>
                <a:effectLst/>
                <a:latin typeface="+mj-lt"/>
                <a:ea typeface="Times New Roman" panose="02020603050405020304" pitchFamily="18" charset="0"/>
                <a:cs typeface="Times New Roman" panose="02020603050405020304" pitchFamily="18" charset="0"/>
              </a:rPr>
              <a:t>Атрибутика: візитки, конверти, бланки, упаковка. Візуалізація фірмового стилю. </a:t>
            </a:r>
            <a:r>
              <a:rPr lang="uk-UA" sz="1800" b="0" dirty="0">
                <a:solidFill>
                  <a:srgbClr val="0070C0"/>
                </a:solidFill>
                <a:effectLst/>
                <a:latin typeface="+mj-lt"/>
                <a:ea typeface="Calibri" panose="020F0502020204030204" pitchFamily="34" charset="0"/>
                <a:cs typeface="Times New Roman" panose="02020603050405020304" pitchFamily="18" charset="0"/>
              </a:rPr>
              <a:t>Фірмовий знак і його значення в презентаціях. </a:t>
            </a: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95148" y="5218887"/>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72002005-9BE9-4112-9015-1DE16E8DC8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200" y="5518140"/>
            <a:ext cx="1362075" cy="1119800"/>
          </a:xfrm>
          <a:prstGeom prst="rect">
            <a:avLst/>
          </a:prstGeom>
          <a:noFill/>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7576" y="5479723"/>
            <a:ext cx="1003935" cy="1419860"/>
          </a:xfrm>
          <a:prstGeom prst="rect">
            <a:avLst/>
          </a:prstGeom>
          <a:noFill/>
        </p:spPr>
      </p:pic>
    </p:spTree>
    <p:extLst>
      <p:ext uri="{BB962C8B-B14F-4D97-AF65-F5344CB8AC3E}">
        <p14:creationId xmlns:p14="http://schemas.microsoft.com/office/powerpoint/2010/main" val="231319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quarter" idx="11"/>
          </p:nvPr>
        </p:nvSpPr>
        <p:spPr>
          <a:xfrm>
            <a:off x="652916" y="5975287"/>
            <a:ext cx="10953627" cy="586625"/>
          </a:xfrm>
        </p:spPr>
        <p:txBody>
          <a:bodyPr/>
          <a:lstStyle/>
          <a:p>
            <a:r>
              <a:rPr lang="uk-UA" sz="1800" b="1" dirty="0">
                <a:solidFill>
                  <a:schemeClr val="accent4">
                    <a:lumMod val="60000"/>
                    <a:lumOff val="40000"/>
                  </a:schemeClr>
                </a:solidFill>
                <a:latin typeface="+mj-lt"/>
              </a:rPr>
              <a:t>Касян С.Я.</a:t>
            </a:r>
            <a:endParaRPr lang="ru-RU" sz="1800" dirty="0">
              <a:solidFill>
                <a:schemeClr val="accent4">
                  <a:lumMod val="60000"/>
                  <a:lumOff val="40000"/>
                </a:schemeClr>
              </a:solidFill>
              <a:latin typeface="+mj-lt"/>
            </a:endParaRPr>
          </a:p>
        </p:txBody>
      </p:sp>
      <p:sp>
        <p:nvSpPr>
          <p:cNvPr id="5" name="Місце для тексту 4">
            <a:extLst>
              <a:ext uri="{FF2B5EF4-FFF2-40B4-BE49-F238E27FC236}">
                <a16:creationId xmlns:a16="http://schemas.microsoft.com/office/drawing/2014/main" id="{771FF914-BE7C-4D29-91E8-7459F4B0A8CE}"/>
              </a:ext>
            </a:extLst>
          </p:cNvPr>
          <p:cNvSpPr>
            <a:spLocks noGrp="1"/>
          </p:cNvSpPr>
          <p:nvPr>
            <p:ph type="body" sz="quarter" idx="10"/>
          </p:nvPr>
        </p:nvSpPr>
        <p:spPr/>
        <p:txBody>
          <a:bodyPr/>
          <a:lstStyle/>
          <a:p>
            <a:pPr algn="ctr"/>
            <a:r>
              <a:rPr lang="uk-UA" sz="3200" b="1" dirty="0">
                <a:solidFill>
                  <a:srgbClr val="0070C0"/>
                </a:solidFill>
              </a:rPr>
              <a:t>Структура курсу</a:t>
            </a:r>
            <a:endParaRPr lang="ru-RU" sz="3200" dirty="0">
              <a:solidFill>
                <a:srgbClr val="0070C0"/>
              </a:solidFill>
            </a:endParaRPr>
          </a:p>
        </p:txBody>
      </p:sp>
      <p:sp>
        <p:nvSpPr>
          <p:cNvPr id="7" name="Місце для тексту 4">
            <a:extLst>
              <a:ext uri="{FF2B5EF4-FFF2-40B4-BE49-F238E27FC236}">
                <a16:creationId xmlns:a16="http://schemas.microsoft.com/office/drawing/2014/main" id="{60312326-1E77-467A-8B0E-091F6D9E723E}"/>
              </a:ext>
            </a:extLst>
          </p:cNvPr>
          <p:cNvSpPr txBox="1">
            <a:spLocks/>
          </p:cNvSpPr>
          <p:nvPr/>
        </p:nvSpPr>
        <p:spPr>
          <a:xfrm>
            <a:off x="773538" y="883922"/>
            <a:ext cx="11219798" cy="44452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gn="just">
              <a:lnSpc>
                <a:spcPct val="100000"/>
              </a:lnSpc>
              <a:spcBef>
                <a:spcPts val="0"/>
              </a:spcBef>
            </a:pPr>
            <a:r>
              <a:rPr lang="uk-UA" sz="2000" dirty="0">
                <a:solidFill>
                  <a:srgbClr val="0070C0"/>
                </a:solidFill>
              </a:rPr>
              <a:t>Тема 6. Методики оцінки економічної та комунікаційної ефективності </a:t>
            </a:r>
            <a:r>
              <a:rPr lang="pl-PL" sz="2000" dirty="0">
                <a:solidFill>
                  <a:srgbClr val="0070C0"/>
                </a:solidFill>
              </a:rPr>
              <a:t>event-</a:t>
            </a:r>
            <a:r>
              <a:rPr lang="uk-UA" sz="2000" dirty="0">
                <a:solidFill>
                  <a:srgbClr val="0070C0"/>
                </a:solidFill>
              </a:rPr>
              <a:t>маркетингу.</a:t>
            </a:r>
          </a:p>
          <a:p>
            <a:pPr indent="450215" algn="just">
              <a:lnSpc>
                <a:spcPct val="100000"/>
              </a:lnSpc>
              <a:spcBef>
                <a:spcPts val="0"/>
              </a:spcBef>
            </a:pPr>
            <a:r>
              <a:rPr lang="uk-UA" sz="2000" b="0" dirty="0">
                <a:solidFill>
                  <a:srgbClr val="0070C0"/>
                </a:solidFill>
              </a:rPr>
              <a:t> Визначення тривалості заходу (події). Окреслення меж між активними і пасивними учасниками подій. Різниця між чисельністю присутніх на певний час учасників (кількість відвідувачів, </a:t>
            </a:r>
            <a:r>
              <a:rPr lang="uk-UA" sz="2000" b="0" dirty="0" err="1">
                <a:solidFill>
                  <a:srgbClr val="0070C0"/>
                </a:solidFill>
              </a:rPr>
              <a:t>вмістимість</a:t>
            </a:r>
            <a:r>
              <a:rPr lang="uk-UA" sz="2000" b="0" dirty="0">
                <a:solidFill>
                  <a:srgbClr val="0070C0"/>
                </a:solidFill>
              </a:rPr>
              <a:t>) і загальною чисельністю відвідувачів. Попит на </a:t>
            </a:r>
            <a:r>
              <a:rPr lang="pl-PL" sz="2000" b="0" dirty="0">
                <a:solidFill>
                  <a:srgbClr val="0070C0"/>
                </a:solidFill>
              </a:rPr>
              <a:t>event-</a:t>
            </a:r>
            <a:r>
              <a:rPr lang="uk-UA" sz="2000" b="0" dirty="0">
                <a:solidFill>
                  <a:srgbClr val="0070C0"/>
                </a:solidFill>
              </a:rPr>
              <a:t>послуги в країні, обсяг </a:t>
            </a:r>
            <a:r>
              <a:rPr lang="pl-PL" sz="2000" b="0" dirty="0">
                <a:solidFill>
                  <a:srgbClr val="0070C0"/>
                </a:solidFill>
              </a:rPr>
              <a:t>BTL-</a:t>
            </a:r>
            <a:r>
              <a:rPr lang="uk-UA" sz="2000" b="0" dirty="0">
                <a:solidFill>
                  <a:srgbClr val="0070C0"/>
                </a:solidFill>
              </a:rPr>
              <a:t>послуг, кількість </a:t>
            </a:r>
            <a:r>
              <a:rPr lang="pl-PL" sz="2000" b="0" dirty="0">
                <a:solidFill>
                  <a:srgbClr val="0070C0"/>
                </a:solidFill>
              </a:rPr>
              <a:t>event-</a:t>
            </a:r>
            <a:r>
              <a:rPr lang="uk-UA" sz="2000" b="0" dirty="0">
                <a:solidFill>
                  <a:srgbClr val="0070C0"/>
                </a:solidFill>
              </a:rPr>
              <a:t>агенцій. Комунікаційна ефективність організації віртуальних подій на технологічних платформах, що використовувалися для маркетингових комунікації: </a:t>
            </a:r>
            <a:r>
              <a:rPr lang="pl-PL" sz="2000" b="0" dirty="0">
                <a:solidFill>
                  <a:srgbClr val="0070C0"/>
                </a:solidFill>
              </a:rPr>
              <a:t>Moodle, Microsoft Office 365, Teams MS, Zoom, </a:t>
            </a:r>
            <a:r>
              <a:rPr lang="uk-UA" sz="2000" b="0" dirty="0">
                <a:solidFill>
                  <a:srgbClr val="0070C0"/>
                </a:solidFill>
              </a:rPr>
              <a:t>мобільні додатки. Аналіз віртуальних аспектів маркетингової комунікаційної взаємодії, оцінка організації та координування маркетингових подій в Інтернет-просторі.</a:t>
            </a:r>
          </a:p>
          <a:p>
            <a:pPr indent="450215" algn="just">
              <a:lnSpc>
                <a:spcPct val="100000"/>
              </a:lnSpc>
              <a:spcBef>
                <a:spcPts val="0"/>
              </a:spcBef>
            </a:pPr>
            <a:r>
              <a:rPr lang="uk-UA" sz="2000" dirty="0">
                <a:solidFill>
                  <a:srgbClr val="0070C0"/>
                </a:solidFill>
              </a:rPr>
              <a:t>Тема 7. Проблеми та перспективи розвитку </a:t>
            </a:r>
            <a:r>
              <a:rPr lang="pl-PL" sz="2000" dirty="0">
                <a:solidFill>
                  <a:srgbClr val="0070C0"/>
                </a:solidFill>
              </a:rPr>
              <a:t>event-</a:t>
            </a:r>
            <a:r>
              <a:rPr lang="uk-UA" sz="2000" dirty="0">
                <a:solidFill>
                  <a:srgbClr val="0070C0"/>
                </a:solidFill>
              </a:rPr>
              <a:t>маркетингу в Україні.</a:t>
            </a:r>
          </a:p>
          <a:p>
            <a:pPr indent="450215" algn="just">
              <a:lnSpc>
                <a:spcPct val="100000"/>
              </a:lnSpc>
              <a:spcBef>
                <a:spcPts val="0"/>
              </a:spcBef>
            </a:pPr>
            <a:r>
              <a:rPr lang="uk-UA" sz="2000" b="0" dirty="0">
                <a:solidFill>
                  <a:srgbClr val="0070C0"/>
                </a:solidFill>
              </a:rPr>
              <a:t>Причини проблем, які виникають в українських компаніях при застосуванні </a:t>
            </a:r>
            <a:r>
              <a:rPr lang="pl-PL" sz="2000" b="0" dirty="0">
                <a:solidFill>
                  <a:srgbClr val="0070C0"/>
                </a:solidFill>
              </a:rPr>
              <a:t>event</a:t>
            </a:r>
            <a:r>
              <a:rPr lang="uk-UA" sz="2000" b="0" dirty="0">
                <a:solidFill>
                  <a:srgbClr val="0070C0"/>
                </a:solidFill>
              </a:rPr>
              <a:t>маркетингу. Перспективи розвитку </a:t>
            </a:r>
            <a:r>
              <a:rPr lang="pl-PL" sz="2000" b="0" dirty="0">
                <a:solidFill>
                  <a:srgbClr val="0070C0"/>
                </a:solidFill>
              </a:rPr>
              <a:t>event-</a:t>
            </a:r>
            <a:r>
              <a:rPr lang="uk-UA" sz="2000" b="0" dirty="0">
                <a:solidFill>
                  <a:srgbClr val="0070C0"/>
                </a:solidFill>
              </a:rPr>
              <a:t>маркетингу в Україні. Ринок </a:t>
            </a:r>
            <a:r>
              <a:rPr lang="pl-PL" sz="2000" b="0" dirty="0">
                <a:solidFill>
                  <a:srgbClr val="0070C0"/>
                </a:solidFill>
              </a:rPr>
              <a:t>event-</a:t>
            </a:r>
            <a:r>
              <a:rPr lang="uk-UA" sz="2000" b="0" dirty="0">
                <a:solidFill>
                  <a:srgbClr val="0070C0"/>
                </a:solidFill>
              </a:rPr>
              <a:t>індустрії у площині якісних та ефективних організаційно-комунікаційних проектів. Нові маркетингові школи та агенції, які спеціалізуються на проведенні подій.</a:t>
            </a:r>
            <a:endParaRPr lang="uk-UA" sz="2000" b="0" dirty="0">
              <a:solidFill>
                <a:srgbClr val="0070C0"/>
              </a:solidFill>
              <a:latin typeface="+mj-lt"/>
              <a:ea typeface="Calibri" panose="020F0502020204030204" pitchFamily="34" charset="0"/>
              <a:cs typeface="Times New Roman" panose="02020603050405020304" pitchFamily="18" charset="0"/>
            </a:endParaRPr>
          </a:p>
        </p:txBody>
      </p:sp>
      <p:pic>
        <p:nvPicPr>
          <p:cNvPr id="8" name="Рисунок 1">
            <a:extLst>
              <a:ext uri="{FF2B5EF4-FFF2-40B4-BE49-F238E27FC236}">
                <a16:creationId xmlns:a16="http://schemas.microsoft.com/office/drawing/2014/main" id="{CC65E4ED-3654-49B2-AF25-7D697D4366F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0194" y="5068385"/>
            <a:ext cx="13620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a:extLst>
              <a:ext uri="{FF2B5EF4-FFF2-40B4-BE49-F238E27FC236}">
                <a16:creationId xmlns:a16="http://schemas.microsoft.com/office/drawing/2014/main" id="{72002005-9BE9-4112-9015-1DE16E8DC8E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3448" y="5415387"/>
            <a:ext cx="1362075" cy="1119800"/>
          </a:xfrm>
          <a:prstGeom prst="rect">
            <a:avLst/>
          </a:prstGeom>
          <a:noFill/>
        </p:spPr>
      </p:pic>
      <p:pic>
        <p:nvPicPr>
          <p:cNvPr id="10" name="Рисунок 9">
            <a:extLst>
              <a:ext uri="{FF2B5EF4-FFF2-40B4-BE49-F238E27FC236}">
                <a16:creationId xmlns:a16="http://schemas.microsoft.com/office/drawing/2014/main" id="{3AA5B71A-709F-4D44-9337-3E4B4143172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69" y="5329174"/>
            <a:ext cx="1003935" cy="1419860"/>
          </a:xfrm>
          <a:prstGeom prst="rect">
            <a:avLst/>
          </a:prstGeom>
          <a:noFill/>
        </p:spPr>
      </p:pic>
    </p:spTree>
    <p:extLst>
      <p:ext uri="{BB962C8B-B14F-4D97-AF65-F5344CB8AC3E}">
        <p14:creationId xmlns:p14="http://schemas.microsoft.com/office/powerpoint/2010/main" val="4119980914"/>
      </p:ext>
    </p:extLst>
  </p:cSld>
  <p:clrMapOvr>
    <a:masterClrMapping/>
  </p:clrMapOvr>
</p:sld>
</file>

<file path=ppt/theme/theme1.xml><?xml version="1.0" encoding="utf-8"?>
<a:theme xmlns:a="http://schemas.openxmlformats.org/drawingml/2006/main" name="Тема Office">
  <a:themeElements>
    <a:clrScheme name="DNUT">
      <a:dk1>
        <a:sysClr val="windowText" lastClr="000000"/>
      </a:dk1>
      <a:lt1>
        <a:sysClr val="window" lastClr="FFFFFF"/>
      </a:lt1>
      <a:dk2>
        <a:srgbClr val="44546A"/>
      </a:dk2>
      <a:lt2>
        <a:srgbClr val="E7E6E6"/>
      </a:lt2>
      <a:accent1>
        <a:srgbClr val="C00000"/>
      </a:accent1>
      <a:accent2>
        <a:srgbClr val="035F8E"/>
      </a:accent2>
      <a:accent3>
        <a:srgbClr val="70AD47"/>
      </a:accent3>
      <a:accent4>
        <a:srgbClr val="093864"/>
      </a:accent4>
      <a:accent5>
        <a:srgbClr val="ED7D31"/>
      </a:accent5>
      <a:accent6>
        <a:srgbClr val="FFC000"/>
      </a:accent6>
      <a:hlink>
        <a:srgbClr val="5B9BD5"/>
      </a:hlink>
      <a:folHlink>
        <a:srgbClr val="70AD47"/>
      </a:folHlink>
    </a:clrScheme>
    <a:fontScheme name="DNUT Aria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2148</Words>
  <Application>Microsoft Office PowerPoint</Application>
  <PresentationFormat>Широкий екран</PresentationFormat>
  <Paragraphs>79</Paragraphs>
  <Slides>14</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14</vt:i4>
      </vt:variant>
    </vt:vector>
  </HeadingPairs>
  <TitlesOfParts>
    <vt:vector size="19" baseType="lpstr">
      <vt:lpstr>Arial</vt:lpstr>
      <vt:lpstr>Calibri</vt:lpstr>
      <vt:lpstr>Symbol</vt:lpstr>
      <vt:lpstr>Times New Roman</vt:lpstr>
      <vt:lpstr>Тема Office</vt:lpstr>
      <vt:lpstr>Освітня компонента «Event-маркетинг», вибіркова фахова</vt:lpstr>
      <vt:lpstr>   Освітня програма: Усі ФЕФ Загальний обсяг: 4 кредити  ЄКТС Тривалість викладання: III семестр 2022/2023 н.р. (5-6 чверть) Обсяг навчальних занять  120 ГОДИН  у т.ч. аудиторні заняття: 4 годин на тиждень лекції 2 години практичні 2 години Мова викладання УКРАЇНСЬКА Кафедра, що викладає: Маркетингу Сторінка курсу в ДО НТУ «ДП»: https://do.nmu.org.ua/course/view.php?id=3751  Онлайн-консультації: Microsoft Teams – група «Event-маркетинг» Касян Сергій Якович, Завідувач кафедри маркетингу кандидат економічних наук, доцент Персональна сторінка https://mk.nmu.org.ua/ua/kaff/kasian.php E-mail: Kasian.S.Ya@nmu.one  </vt:lpstr>
      <vt:lpstr>Event-маркетинг – розкриває сутність і зміст поняття «event-маркетинг» як актуального інструменту просування компанії на ринку. Event-маркетинг стає одним з найефективніших ринкових інструментів організації та координування прямої комунікації з партнерами, споживачами і співробітниками компанії. У курсі вивчається теоретична база event-маркетингу, визначення видів його інструментів, місце event-маркетингу в комплексі маркетингових комунікацій підприємств. Студенти отримають уявлення про event-маркетинг як спосіб просування колективного та індивідуального брендів; навчаться обґрунтовувати необхідність використання маркетингу подій для компаній, які прагнуть покращити ефективність маркетингової діяльності, обчислювати попит на event-послуги в Україні та світі; набудуть практичних навичок        Цей курс побудовано на засадах Студентоцентрованого підходу (Student-Centered Approach), який розглядає здобувача вищої освіти як суб’єкта з власними унікальними інтересами, потребами і досвідом, спроможного бути самостійним і відповідальним учасником освітнього процесу.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Комунікаційна політика</vt:lpstr>
      <vt:lpstr>Презентація PowerPoint</vt:lpstr>
      <vt:lpstr>Рекомендовані джерела інформації</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Касян Сергій Якович</cp:lastModifiedBy>
  <cp:revision>103</cp:revision>
  <dcterms:created xsi:type="dcterms:W3CDTF">2018-01-06T22:34:48Z</dcterms:created>
  <dcterms:modified xsi:type="dcterms:W3CDTF">2021-12-19T11:36:54Z</dcterms:modified>
</cp:coreProperties>
</file>