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83" r:id="rId2"/>
    <p:sldId id="281" r:id="rId3"/>
    <p:sldId id="292" r:id="rId4"/>
    <p:sldId id="263" r:id="rId5"/>
    <p:sldId id="284" r:id="rId6"/>
    <p:sldId id="286" r:id="rId7"/>
    <p:sldId id="293" r:id="rId8"/>
    <p:sldId id="287" r:id="rId9"/>
    <p:sldId id="297" r:id="rId10"/>
    <p:sldId id="299" r:id="rId11"/>
    <p:sldId id="298" r:id="rId12"/>
    <p:sldId id="294" r:id="rId13"/>
    <p:sldId id="288" r:id="rId14"/>
    <p:sldId id="290" r:id="rId15"/>
    <p:sldId id="29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663"/>
    <a:srgbClr val="3B6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C5CA4-A987-4464-8D40-B32D9EE1D192}" v="14" dt="2018-06-11T18:25:11.483"/>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3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Трегуб" userId="8f100770-e481-4fe4-829e-996771df539d" providerId="ADAL" clId="{9D7C5CA4-A987-4464-8D40-B32D9EE1D192}"/>
    <pc:docChg chg="delSld modSld sldOrd">
      <pc:chgData name="Микола Трегуб" userId="8f100770-e481-4fe4-829e-996771df539d" providerId="ADAL" clId="{9D7C5CA4-A987-4464-8D40-B32D9EE1D192}" dt="2018-06-11T18:25:11.483" v="13" actId="2696"/>
      <pc:docMkLst>
        <pc:docMk/>
      </pc:docMkLst>
      <pc:sldChg chg="del">
        <pc:chgData name="Микола Трегуб" userId="8f100770-e481-4fe4-829e-996771df539d" providerId="ADAL" clId="{9D7C5CA4-A987-4464-8D40-B32D9EE1D192}" dt="2018-06-11T18:24:16.325" v="2" actId="2696"/>
        <pc:sldMkLst>
          <pc:docMk/>
          <pc:sldMk cId="3244537116" sldId="264"/>
        </pc:sldMkLst>
      </pc:sldChg>
      <pc:sldChg chg="del">
        <pc:chgData name="Микола Трегуб" userId="8f100770-e481-4fe4-829e-996771df539d" providerId="ADAL" clId="{9D7C5CA4-A987-4464-8D40-B32D9EE1D192}" dt="2018-06-11T18:24:16.349" v="3" actId="2696"/>
        <pc:sldMkLst>
          <pc:docMk/>
          <pc:sldMk cId="2523719416" sldId="267"/>
        </pc:sldMkLst>
      </pc:sldChg>
      <pc:sldChg chg="del">
        <pc:chgData name="Микола Трегуб" userId="8f100770-e481-4fe4-829e-996771df539d" providerId="ADAL" clId="{9D7C5CA4-A987-4464-8D40-B32D9EE1D192}" dt="2018-06-11T18:24:16.323" v="1" actId="2696"/>
        <pc:sldMkLst>
          <pc:docMk/>
          <pc:sldMk cId="1755116108" sldId="273"/>
        </pc:sldMkLst>
      </pc:sldChg>
      <pc:sldChg chg="del">
        <pc:chgData name="Микола Трегуб" userId="8f100770-e481-4fe4-829e-996771df539d" providerId="ADAL" clId="{9D7C5CA4-A987-4464-8D40-B32D9EE1D192}" dt="2018-06-11T18:24:16.359" v="6" actId="2696"/>
        <pc:sldMkLst>
          <pc:docMk/>
          <pc:sldMk cId="3601266380" sldId="275"/>
        </pc:sldMkLst>
      </pc:sldChg>
      <pc:sldChg chg="del">
        <pc:chgData name="Микола Трегуб" userId="8f100770-e481-4fe4-829e-996771df539d" providerId="ADAL" clId="{9D7C5CA4-A987-4464-8D40-B32D9EE1D192}" dt="2018-06-11T18:24:16.361" v="7" actId="2696"/>
        <pc:sldMkLst>
          <pc:docMk/>
          <pc:sldMk cId="1888533942" sldId="276"/>
        </pc:sldMkLst>
      </pc:sldChg>
      <pc:sldChg chg="del">
        <pc:chgData name="Микола Трегуб" userId="8f100770-e481-4fe4-829e-996771df539d" providerId="ADAL" clId="{9D7C5CA4-A987-4464-8D40-B32D9EE1D192}" dt="2018-06-11T18:24:16.397" v="8" actId="2696"/>
        <pc:sldMkLst>
          <pc:docMk/>
          <pc:sldMk cId="4238220080" sldId="278"/>
        </pc:sldMkLst>
      </pc:sldChg>
      <pc:sldChg chg="del">
        <pc:chgData name="Микола Трегуб" userId="8f100770-e481-4fe4-829e-996771df539d" providerId="ADAL" clId="{9D7C5CA4-A987-4464-8D40-B32D9EE1D192}" dt="2018-06-11T18:24:16.318" v="0" actId="2696"/>
        <pc:sldMkLst>
          <pc:docMk/>
          <pc:sldMk cId="3879496830" sldId="279"/>
        </pc:sldMkLst>
      </pc:sldChg>
      <pc:sldChg chg="ord">
        <pc:chgData name="Микола Трегуб" userId="8f100770-e481-4fe4-829e-996771df539d" providerId="ADAL" clId="{9D7C5CA4-A987-4464-8D40-B32D9EE1D192}" dt="2018-06-11T18:24:58.060" v="12"/>
        <pc:sldMkLst>
          <pc:docMk/>
          <pc:sldMk cId="689719046" sldId="281"/>
        </pc:sldMkLst>
      </pc:sldChg>
      <pc:sldChg chg="modSp">
        <pc:chgData name="Микола Трегуб" userId="8f100770-e481-4fe4-829e-996771df539d" providerId="ADAL" clId="{9D7C5CA4-A987-4464-8D40-B32D9EE1D192}" dt="2018-06-11T18:24:48.081" v="11" actId="207"/>
        <pc:sldMkLst>
          <pc:docMk/>
          <pc:sldMk cId="2928263300" sldId="283"/>
        </pc:sldMkLst>
        <pc:spChg chg="mod">
          <ac:chgData name="Микола Трегуб" userId="8f100770-e481-4fe4-829e-996771df539d" providerId="ADAL" clId="{9D7C5CA4-A987-4464-8D40-B32D9EE1D192}" dt="2018-06-11T18:24:48.081" v="11" actId="207"/>
          <ac:spMkLst>
            <pc:docMk/>
            <pc:sldMk cId="2928263300" sldId="283"/>
            <ac:spMk id="17" creationId="{00000000-0000-0000-0000-000000000000}"/>
          </ac:spMkLst>
        </pc:spChg>
      </pc:sldChg>
      <pc:sldChg chg="del">
        <pc:chgData name="Микола Трегуб" userId="8f100770-e481-4fe4-829e-996771df539d" providerId="ADAL" clId="{9D7C5CA4-A987-4464-8D40-B32D9EE1D192}" dt="2018-06-11T18:24:16.399" v="9" actId="2696"/>
        <pc:sldMkLst>
          <pc:docMk/>
          <pc:sldMk cId="1431999001" sldId="284"/>
        </pc:sldMkLst>
      </pc:sldChg>
      <pc:sldChg chg="del">
        <pc:chgData name="Микола Трегуб" userId="8f100770-e481-4fe4-829e-996771df539d" providerId="ADAL" clId="{9D7C5CA4-A987-4464-8D40-B32D9EE1D192}" dt="2018-06-11T18:25:11.483" v="13" actId="2696"/>
        <pc:sldMkLst>
          <pc:docMk/>
          <pc:sldMk cId="1175255335" sldId="285"/>
        </pc:sldMkLst>
      </pc:sldChg>
      <pc:sldChg chg="del">
        <pc:chgData name="Микола Трегуб" userId="8f100770-e481-4fe4-829e-996771df539d" providerId="ADAL" clId="{9D7C5CA4-A987-4464-8D40-B32D9EE1D192}" dt="2018-06-11T18:24:16.357" v="5" actId="2696"/>
        <pc:sldMkLst>
          <pc:docMk/>
          <pc:sldMk cId="1861858320" sldId="287"/>
        </pc:sldMkLst>
      </pc:sldChg>
      <pc:sldChg chg="del">
        <pc:chgData name="Микола Трегуб" userId="8f100770-e481-4fe4-829e-996771df539d" providerId="ADAL" clId="{9D7C5CA4-A987-4464-8D40-B32D9EE1D192}" dt="2018-06-11T18:24:16.353" v="4" actId="2696"/>
        <pc:sldMkLst>
          <pc:docMk/>
          <pc:sldMk cId="1739649646"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B674C-47DE-4D69-824F-B768083A5652}" type="datetimeFigureOut">
              <a:rPr lang="ru-RU" smtClean="0"/>
              <a:t>19.12.2021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3DA66-C4C8-47FB-AD19-85F20319C66A}" type="slidenum">
              <a:rPr lang="ru-RU" smtClean="0"/>
              <a:t>‹№›</a:t>
            </a:fld>
            <a:endParaRPr lang="ru-RU"/>
          </a:p>
        </p:txBody>
      </p:sp>
    </p:spTree>
    <p:extLst>
      <p:ext uri="{BB962C8B-B14F-4D97-AF65-F5344CB8AC3E}">
        <p14:creationId xmlns:p14="http://schemas.microsoft.com/office/powerpoint/2010/main" val="17565826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17226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14" name="TextBox 13"/>
          <p:cNvSpPr txBox="1"/>
          <p:nvPr userDrawn="1"/>
        </p:nvSpPr>
        <p:spPr>
          <a:xfrm>
            <a:off x="314325" y="4924928"/>
            <a:ext cx="1571625" cy="338554"/>
          </a:xfrm>
          <a:prstGeom prst="rect">
            <a:avLst/>
          </a:prstGeom>
          <a:noFill/>
        </p:spPr>
        <p:txBody>
          <a:bodyPr wrap="square" rtlCol="0">
            <a:spAutoFit/>
          </a:bodyPr>
          <a:lstStyle/>
          <a:p>
            <a:pPr algn="l"/>
            <a:r>
              <a:rPr lang="uk-UA" sz="1600" b="1" dirty="0"/>
              <a:t>Контакти: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31" name="Объект 28"/>
          <p:cNvSpPr>
            <a:spLocks noGrp="1"/>
          </p:cNvSpPr>
          <p:nvPr>
            <p:ph sz="quarter" idx="14" hasCustomPrompt="1"/>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контактний </a:t>
            </a:r>
            <a:r>
              <a:rPr lang="en-US" noProof="0" dirty="0"/>
              <a:t>e-mail</a:t>
            </a:r>
            <a:r>
              <a:rPr lang="uk-UA" noProof="0" dirty="0"/>
              <a:t> або номер телефону для </a:t>
            </a:r>
            <a:r>
              <a:rPr lang="uk-UA" noProof="0" dirty="0" err="1"/>
              <a:t>месенджера</a:t>
            </a:r>
            <a:endParaRPr lang="uk-UA" noProof="0" dirty="0"/>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7673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10" name="TextBox 9"/>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12" name="Текст 11"/>
          <p:cNvSpPr>
            <a:spLocks noGrp="1"/>
          </p:cNvSpPr>
          <p:nvPr>
            <p:ph type="body" sz="quarter" idx="10" hasCustomPrompt="1"/>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uk-UA" dirty="0"/>
              <a:t>НАЗВА СЛАЙДУ</a:t>
            </a:r>
            <a:endParaRPr lang="ru-RU" dirty="0"/>
          </a:p>
        </p:txBody>
      </p:sp>
      <p:sp>
        <p:nvSpPr>
          <p:cNvPr id="14"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168084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8" name="TextBox 7"/>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9"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176168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2346098"/>
            <a:ext cx="6174921" cy="2165803"/>
          </a:xfrm>
          <a:prstGeom prst="rect">
            <a:avLst/>
          </a:prstGeom>
        </p:spPr>
        <p:txBody>
          <a:bodyPr anchor="ctr"/>
          <a:lstStyle>
            <a:lvl1pPr>
              <a:defRPr sz="3200" b="1"/>
            </a:lvl1pPr>
          </a:lstStyle>
          <a:p>
            <a:r>
              <a:rPr lang="uk-UA" noProof="0" dirty="0"/>
              <a:t>Назва розділу</a:t>
            </a:r>
          </a:p>
        </p:txBody>
      </p:sp>
    </p:spTree>
    <p:extLst>
      <p:ext uri="{BB962C8B-B14F-4D97-AF65-F5344CB8AC3E}">
        <p14:creationId xmlns:p14="http://schemas.microsoft.com/office/powerpoint/2010/main" val="313992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434171"/>
            <a:ext cx="5977345" cy="571669"/>
          </a:xfrm>
          <a:prstGeom prst="rect">
            <a:avLst/>
          </a:prstGeom>
        </p:spPr>
        <p:txBody>
          <a:bodyPr anchor="b"/>
          <a:lstStyle>
            <a:lvl1pPr>
              <a:defRPr sz="3200" b="1"/>
            </a:lvl1pPr>
          </a:lstStyle>
          <a:p>
            <a:r>
              <a:rPr lang="uk-UA" noProof="0" dirty="0"/>
              <a:t>Назва розділу</a:t>
            </a:r>
          </a:p>
        </p:txBody>
      </p:sp>
      <p:sp>
        <p:nvSpPr>
          <p:cNvPr id="6" name="Текст 5"/>
          <p:cNvSpPr>
            <a:spLocks noGrp="1"/>
          </p:cNvSpPr>
          <p:nvPr>
            <p:ph type="body" sz="quarter" idx="10" hasCustomPrompt="1"/>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uk-UA" dirty="0"/>
              <a:t>Назва пункту</a:t>
            </a:r>
          </a:p>
          <a:p>
            <a:pPr lvl="0"/>
            <a:r>
              <a:rPr lang="uk-UA" dirty="0"/>
              <a:t>Назва пункту</a:t>
            </a:r>
          </a:p>
          <a:p>
            <a:pPr lvl="0"/>
            <a:r>
              <a:rPr lang="uk-UA" dirty="0"/>
              <a:t>Назва пункту</a:t>
            </a:r>
          </a:p>
          <a:p>
            <a:pPr lvl="0"/>
            <a:r>
              <a:rPr lang="uk-UA" dirty="0"/>
              <a:t>Назва пункту</a:t>
            </a:r>
            <a:endParaRPr lang="ru-RU" dirty="0"/>
          </a:p>
          <a:p>
            <a:pPr lvl="0"/>
            <a:endParaRPr lang="ru-RU" dirty="0"/>
          </a:p>
        </p:txBody>
      </p:sp>
      <p:cxnSp>
        <p:nvCxnSpPr>
          <p:cNvPr id="7" name="Прямая соединительная линия 6"/>
          <p:cNvCxnSpPr/>
          <p:nvPr userDrawn="1"/>
        </p:nvCxnSpPr>
        <p:spPr>
          <a:xfrm flipV="1">
            <a:off x="418035" y="1005840"/>
            <a:ext cx="6024327" cy="15776"/>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880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2294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mu.org.ua/ua/content/activity/us_documents/System_of_prevention_and_detection_of_plagiarism.pdf"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o.nmu.org.ua/"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nb.d-nb.de/"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314327" y="2257299"/>
            <a:ext cx="7384596" cy="1833790"/>
          </a:xfrm>
        </p:spPr>
        <p:txBody>
          <a:bodyPr>
            <a:noAutofit/>
          </a:bodyPr>
          <a:lstStyle/>
          <a:p>
            <a:pPr algn="ctr"/>
            <a:r>
              <a:rPr lang="uk-UA" i="0" dirty="0">
                <a:solidFill>
                  <a:srgbClr val="0070C0"/>
                </a:solidFill>
                <a:effectLst/>
              </a:rPr>
              <a:t>Освітня компонента «Маркетингова логістика», вибіркова фахова</a:t>
            </a:r>
            <a:endParaRPr lang="uk-UA" dirty="0">
              <a:solidFill>
                <a:srgbClr val="0070C0"/>
              </a:solidFill>
            </a:endParaRPr>
          </a:p>
        </p:txBody>
      </p:sp>
      <p:sp>
        <p:nvSpPr>
          <p:cNvPr id="15" name="Объект 14"/>
          <p:cNvSpPr>
            <a:spLocks noGrp="1"/>
          </p:cNvSpPr>
          <p:nvPr>
            <p:ph sz="quarter" idx="11"/>
          </p:nvPr>
        </p:nvSpPr>
        <p:spPr/>
        <p:txBody>
          <a:bodyPr/>
          <a:lstStyle/>
          <a:p>
            <a:r>
              <a:rPr lang="uk-UA" b="1" dirty="0">
                <a:solidFill>
                  <a:schemeClr val="accent4">
                    <a:lumMod val="60000"/>
                    <a:lumOff val="40000"/>
                  </a:schemeClr>
                </a:solidFill>
              </a:rPr>
              <a:t>Кафедра маркетингу</a:t>
            </a:r>
            <a:endParaRPr lang="ru-RU" b="1" dirty="0">
              <a:solidFill>
                <a:schemeClr val="accent4">
                  <a:lumMod val="60000"/>
                  <a:lumOff val="40000"/>
                </a:schemeClr>
              </a:solidFill>
            </a:endParaRPr>
          </a:p>
        </p:txBody>
      </p:sp>
      <p:sp>
        <p:nvSpPr>
          <p:cNvPr id="16" name="Объект 15"/>
          <p:cNvSpPr>
            <a:spLocks noGrp="1"/>
          </p:cNvSpPr>
          <p:nvPr>
            <p:ph sz="quarter" idx="12"/>
          </p:nvPr>
        </p:nvSpPr>
        <p:spPr/>
        <p:txBody>
          <a:bodyPr/>
          <a:lstStyle/>
          <a:p>
            <a:r>
              <a:rPr lang="en-US" dirty="0">
                <a:solidFill>
                  <a:schemeClr val="accent4">
                    <a:lumMod val="60000"/>
                    <a:lumOff val="40000"/>
                  </a:schemeClr>
                </a:solidFill>
              </a:rPr>
              <a:t>     </a:t>
            </a:r>
            <a:r>
              <a:rPr lang="uk-UA" dirty="0">
                <a:solidFill>
                  <a:schemeClr val="accent4">
                    <a:lumMod val="60000"/>
                    <a:lumOff val="40000"/>
                  </a:schemeClr>
                </a:solidFill>
              </a:rPr>
              <a:t>Розробник, завідувач кафедри маркетингу, </a:t>
            </a:r>
            <a:r>
              <a:rPr lang="uk-UA" dirty="0" err="1">
                <a:solidFill>
                  <a:schemeClr val="accent4">
                    <a:lumMod val="60000"/>
                    <a:lumOff val="40000"/>
                  </a:schemeClr>
                </a:solidFill>
              </a:rPr>
              <a:t>к.е.н</a:t>
            </a:r>
            <a:r>
              <a:rPr lang="uk-UA" dirty="0">
                <a:solidFill>
                  <a:schemeClr val="accent4">
                    <a:lumMod val="60000"/>
                    <a:lumOff val="40000"/>
                  </a:schemeClr>
                </a:solidFill>
              </a:rPr>
              <a:t>., доцент</a:t>
            </a:r>
            <a:endParaRPr lang="en-US" dirty="0">
              <a:solidFill>
                <a:schemeClr val="accent4">
                  <a:lumMod val="60000"/>
                  <a:lumOff val="40000"/>
                </a:schemeClr>
              </a:solidFill>
            </a:endParaRPr>
          </a:p>
          <a:p>
            <a:r>
              <a:rPr lang="en-US" dirty="0">
                <a:solidFill>
                  <a:schemeClr val="accent4">
                    <a:lumMod val="60000"/>
                    <a:lumOff val="40000"/>
                  </a:schemeClr>
                </a:solidFill>
              </a:rPr>
              <a:t>   </a:t>
            </a:r>
            <a:r>
              <a:rPr lang="uk-UA" dirty="0">
                <a:solidFill>
                  <a:schemeClr val="accent4">
                    <a:lumMod val="60000"/>
                    <a:lumOff val="40000"/>
                  </a:schemeClr>
                </a:solidFill>
              </a:rPr>
              <a:t> Касян Сергій Якович</a:t>
            </a:r>
            <a:endParaRPr lang="ru-RU" dirty="0">
              <a:solidFill>
                <a:schemeClr val="accent4">
                  <a:lumMod val="60000"/>
                  <a:lumOff val="40000"/>
                </a:schemeClr>
              </a:solidFill>
            </a:endParaRPr>
          </a:p>
        </p:txBody>
      </p:sp>
      <p:sp>
        <p:nvSpPr>
          <p:cNvPr id="17" name="Объект 16"/>
          <p:cNvSpPr>
            <a:spLocks noGrp="1"/>
          </p:cNvSpPr>
          <p:nvPr>
            <p:ph sz="quarter" idx="13"/>
          </p:nvPr>
        </p:nvSpPr>
        <p:spPr>
          <a:xfrm>
            <a:off x="267381" y="6017988"/>
            <a:ext cx="8396968" cy="657868"/>
          </a:xfrm>
          <a:solidFill>
            <a:schemeClr val="bg1"/>
          </a:solidFill>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18" name="Текст 17"/>
          <p:cNvSpPr>
            <a:spLocks noGrp="1"/>
          </p:cNvSpPr>
          <p:nvPr>
            <p:ph type="body" sz="quarter" idx="16"/>
          </p:nvPr>
        </p:nvSpPr>
        <p:spPr>
          <a:xfrm>
            <a:off x="4055953" y="285185"/>
            <a:ext cx="3642970" cy="2263282"/>
          </a:xfrm>
        </p:spPr>
        <p:txBody>
          <a:bodyPr/>
          <a:lstStyle/>
          <a:p>
            <a:r>
              <a:rPr lang="uk-UA" sz="2400" b="0" i="0" dirty="0">
                <a:solidFill>
                  <a:srgbClr val="0070C0"/>
                </a:solidFill>
                <a:effectLst/>
                <a:latin typeface="Calibri" panose="020F0502020204030204" pitchFamily="34" charset="0"/>
              </a:rPr>
              <a:t>Презентація освітньої компоненти «Маркетингова логістика»</a:t>
            </a:r>
            <a:r>
              <a:rPr lang="uk-UA" sz="1400" dirty="0">
                <a:solidFill>
                  <a:srgbClr val="0070C0"/>
                </a:solidFill>
                <a:latin typeface="+mj-lt"/>
              </a:rPr>
              <a:t>, бакалаврська ОП 2020                                 </a:t>
            </a:r>
          </a:p>
          <a:p>
            <a:r>
              <a:rPr lang="uk-UA" sz="1400" dirty="0">
                <a:solidFill>
                  <a:srgbClr val="0070C0"/>
                </a:solidFill>
                <a:latin typeface="+mj-lt"/>
              </a:rPr>
              <a:t>НТУ «Дніпровська політехніка»,</a:t>
            </a:r>
            <a:r>
              <a:rPr lang="pl-PL" sz="1400" dirty="0">
                <a:solidFill>
                  <a:srgbClr val="0070C0"/>
                </a:solidFill>
                <a:latin typeface="+mj-lt"/>
              </a:rPr>
              <a:t> </a:t>
            </a:r>
            <a:r>
              <a:rPr lang="uk-UA" sz="1400" dirty="0">
                <a:solidFill>
                  <a:srgbClr val="0070C0"/>
                </a:solidFill>
                <a:latin typeface="+mj-lt"/>
              </a:rPr>
              <a:t>                         м. Дніпро, 17 грудня 2021 р.</a:t>
            </a:r>
          </a:p>
        </p:txBody>
      </p:sp>
      <p:pic>
        <p:nvPicPr>
          <p:cNvPr id="8" name="Рисунок 1">
            <a:extLst>
              <a:ext uri="{FF2B5EF4-FFF2-40B4-BE49-F238E27FC236}">
                <a16:creationId xmlns:a16="http://schemas.microsoft.com/office/drawing/2014/main" id="{4DACE0D8-7100-4D59-A5EF-C831641A8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4349" y="1831169"/>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0F59365B-AEE7-40C1-A85D-15E7D0166C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95" y="758850"/>
            <a:ext cx="1115695" cy="886460"/>
          </a:xfrm>
          <a:prstGeom prst="rect">
            <a:avLst/>
          </a:prstGeom>
          <a:noFill/>
        </p:spPr>
      </p:pic>
    </p:spTree>
    <p:extLst>
      <p:ext uri="{BB962C8B-B14F-4D97-AF65-F5344CB8AC3E}">
        <p14:creationId xmlns:p14="http://schemas.microsoft.com/office/powerpoint/2010/main" val="29282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Структура курсу</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1059255"/>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2000" dirty="0">
                <a:solidFill>
                  <a:srgbClr val="0070C0"/>
                </a:solidFill>
                <a:effectLst/>
                <a:ea typeface="Calibri" panose="020F0502020204030204" pitchFamily="34" charset="0"/>
                <a:cs typeface="Times New Roman" panose="02020603050405020304" pitchFamily="18" charset="0"/>
              </a:rPr>
              <a:t>Тема 7 Логістика дистрибуції</a:t>
            </a:r>
          </a:p>
          <a:p>
            <a:pPr indent="450215" algn="just">
              <a:lnSpc>
                <a:spcPct val="100000"/>
              </a:lnSpc>
              <a:spcBef>
                <a:spcPts val="0"/>
              </a:spcBef>
            </a:pPr>
            <a:r>
              <a:rPr lang="uk-UA" sz="2000" b="0" dirty="0">
                <a:solidFill>
                  <a:srgbClr val="0070C0"/>
                </a:solidFill>
                <a:effectLst/>
                <a:ea typeface="Calibri" panose="020F0502020204030204" pitchFamily="34" charset="0"/>
                <a:cs typeface="Times New Roman" panose="02020603050405020304" pitchFamily="18" charset="0"/>
              </a:rPr>
              <a:t>Об’єкти логістичних рішень у збуті. Стратегічно важливі рішення, що стосуються </a:t>
            </a:r>
            <a:r>
              <a:rPr lang="uk-UA" sz="2000" b="0" dirty="0" err="1">
                <a:solidFill>
                  <a:srgbClr val="0070C0"/>
                </a:solidFill>
                <a:effectLst/>
                <a:ea typeface="Calibri" panose="020F0502020204030204" pitchFamily="34" charset="0"/>
                <a:cs typeface="Times New Roman" panose="02020603050405020304" pitchFamily="18" charset="0"/>
              </a:rPr>
              <a:t>дистрибуційних</a:t>
            </a:r>
            <a:r>
              <a:rPr lang="uk-UA" sz="2000" b="0" dirty="0">
                <a:solidFill>
                  <a:srgbClr val="0070C0"/>
                </a:solidFill>
                <a:effectLst/>
                <a:ea typeface="Calibri" panose="020F0502020204030204" pitchFamily="34" charset="0"/>
                <a:cs typeface="Times New Roman" panose="02020603050405020304" pitchFamily="18" charset="0"/>
              </a:rPr>
              <a:t> змінних. Збутова політика і логістична стратегія. Ринкові стратегії за </a:t>
            </a:r>
            <a:r>
              <a:rPr lang="uk-UA" sz="2000" b="0" dirty="0" err="1">
                <a:solidFill>
                  <a:srgbClr val="0070C0"/>
                </a:solidFill>
                <a:effectLst/>
                <a:ea typeface="Calibri" panose="020F0502020204030204" pitchFamily="34" charset="0"/>
                <a:cs typeface="Times New Roman" panose="02020603050405020304" pitchFamily="18" charset="0"/>
              </a:rPr>
              <a:t>Кеніші</a:t>
            </a:r>
            <a:r>
              <a:rPr lang="uk-UA" sz="2000" b="0" dirty="0">
                <a:solidFill>
                  <a:srgbClr val="0070C0"/>
                </a:solidFill>
                <a:effectLst/>
                <a:ea typeface="Calibri" panose="020F0502020204030204" pitchFamily="34" charset="0"/>
                <a:cs typeface="Times New Roman" panose="02020603050405020304" pitchFamily="18" charset="0"/>
              </a:rPr>
              <a:t> </a:t>
            </a:r>
            <a:r>
              <a:rPr lang="uk-UA" sz="2000" b="0" dirty="0" err="1">
                <a:solidFill>
                  <a:srgbClr val="0070C0"/>
                </a:solidFill>
                <a:effectLst/>
                <a:ea typeface="Calibri" panose="020F0502020204030204" pitchFamily="34" charset="0"/>
                <a:cs typeface="Times New Roman" panose="02020603050405020304" pitchFamily="18" charset="0"/>
              </a:rPr>
              <a:t>Охмае</a:t>
            </a:r>
            <a:r>
              <a:rPr lang="uk-UA" sz="2000" b="0" dirty="0">
                <a:solidFill>
                  <a:srgbClr val="0070C0"/>
                </a:solidFill>
                <a:effectLst/>
                <a:ea typeface="Calibri" panose="020F0502020204030204" pitchFamily="34" charset="0"/>
                <a:cs typeface="Times New Roman" panose="02020603050405020304" pitchFamily="18" charset="0"/>
              </a:rPr>
              <a:t>. Управління запасами у збуті: інформаційне забезпечення. Роль запасів у сучасній маркетинговій логістиці.</a:t>
            </a:r>
          </a:p>
          <a:p>
            <a:pPr indent="450215" algn="just">
              <a:lnSpc>
                <a:spcPct val="100000"/>
              </a:lnSpc>
              <a:spcBef>
                <a:spcPts val="0"/>
              </a:spcBef>
            </a:pPr>
            <a:r>
              <a:rPr lang="uk-UA" sz="2000" b="0" dirty="0">
                <a:solidFill>
                  <a:srgbClr val="0070C0"/>
                </a:solidFill>
                <a:effectLst/>
                <a:ea typeface="Calibri" panose="020F0502020204030204" pitchFamily="34" charset="0"/>
                <a:cs typeface="Times New Roman" panose="02020603050405020304" pitchFamily="18" charset="0"/>
              </a:rPr>
              <a:t> </a:t>
            </a:r>
          </a:p>
          <a:p>
            <a:pPr indent="450215" algn="just">
              <a:lnSpc>
                <a:spcPct val="100000"/>
              </a:lnSpc>
              <a:spcBef>
                <a:spcPts val="0"/>
              </a:spcBef>
            </a:pPr>
            <a:r>
              <a:rPr lang="uk-UA" sz="2000" dirty="0">
                <a:solidFill>
                  <a:srgbClr val="0070C0"/>
                </a:solidFill>
                <a:effectLst/>
                <a:ea typeface="Calibri" panose="020F0502020204030204" pitchFamily="34" charset="0"/>
                <a:cs typeface="Times New Roman" panose="02020603050405020304" pitchFamily="18" charset="0"/>
              </a:rPr>
              <a:t>Тема 8 Оптимізація системи запасів у маркетинговій логістиці</a:t>
            </a:r>
          </a:p>
          <a:p>
            <a:pPr indent="450215" algn="just">
              <a:lnSpc>
                <a:spcPct val="100000"/>
              </a:lnSpc>
              <a:spcBef>
                <a:spcPts val="0"/>
              </a:spcBef>
              <a:tabLst>
                <a:tab pos="678815" algn="l"/>
              </a:tabLst>
            </a:pPr>
            <a:r>
              <a:rPr lang="uk-UA" sz="2000" b="0" dirty="0">
                <a:solidFill>
                  <a:srgbClr val="0070C0"/>
                </a:solidFill>
                <a:effectLst/>
                <a:ea typeface="Calibri" panose="020F0502020204030204" pitchFamily="34" charset="0"/>
                <a:cs typeface="Times New Roman" panose="02020603050405020304" pitchFamily="18" charset="0"/>
              </a:rPr>
              <a:t>Мотиви формування запасів. Цифрове забезпечення координування запасів. Інтерпретація впливу чинників-мотивів на величину запасів підприємства. Моделі управління запасами. Залежність витрат запасів і рівня обслуговування. Концепція утримання певного рівня запасів. Відмітні особливості підприємства у сфері маркетингової логістики</a:t>
            </a:r>
            <a:r>
              <a:rPr lang="uk-UA" sz="2000" b="0" i="1" dirty="0">
                <a:solidFill>
                  <a:srgbClr val="0070C0"/>
                </a:solidFill>
                <a:effectLst/>
                <a:ea typeface="Calibri" panose="020F0502020204030204" pitchFamily="34" charset="0"/>
                <a:cs typeface="Times New Roman" panose="02020603050405020304" pitchFamily="18" charset="0"/>
              </a:rPr>
              <a:t>.</a:t>
            </a:r>
            <a:endParaRPr lang="uk-UA" sz="2000" b="0" dirty="0">
              <a:solidFill>
                <a:srgbClr val="0070C0"/>
              </a:solidFill>
              <a:effectLst/>
              <a:ea typeface="Calibri" panose="020F0502020204030204" pitchFamily="34" charset="0"/>
              <a:cs typeface="Times New Roman" panose="02020603050405020304" pitchFamily="18" charset="0"/>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614" y="4832994"/>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5573" y="5088815"/>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672" y="5088815"/>
            <a:ext cx="1003935" cy="1419860"/>
          </a:xfrm>
          <a:prstGeom prst="rect">
            <a:avLst/>
          </a:prstGeom>
          <a:noFill/>
        </p:spPr>
      </p:pic>
    </p:spTree>
    <p:extLst>
      <p:ext uri="{BB962C8B-B14F-4D97-AF65-F5344CB8AC3E}">
        <p14:creationId xmlns:p14="http://schemas.microsoft.com/office/powerpoint/2010/main" val="411998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dirty="0">
                <a:solidFill>
                  <a:srgbClr val="0070C0"/>
                </a:solidFill>
              </a:rPr>
              <a:t>Практичні заняття</a:t>
            </a: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1059255"/>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1. Кейсові завдання. Маркетингова логістика у ринковій економіці.</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2. Розрахункові завдання. Вибір форми організації збуту для промислового підприємства. Розрахунок доцільності придбання промисловим підприємством власного транспорту.</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3. Розрахункові завдання. Вибір оптимальної частоти замовлень товару.</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4. Розрахункові завдання. Фактори формування логістичних систем.</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5. Кейсові завдання. Аналіз найкращих європейських практик в управлінні е-ланцюгами постачання, спрямований на підвищення зацікавлення та компетентності українського бізнесу, впровадження європейських стандартів цифрового маркетингу і логістики.</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6. Розрахункові завдання. Аналіз розподільчої логістики, у </a:t>
            </a:r>
            <a:r>
              <a:rPr lang="uk-UA" sz="1800" b="0" dirty="0" err="1">
                <a:solidFill>
                  <a:srgbClr val="0070C0"/>
                </a:solidFill>
                <a:effectLst/>
                <a:latin typeface="+mj-lt"/>
                <a:ea typeface="Calibri" panose="020F0502020204030204" pitchFamily="34" charset="0"/>
                <a:cs typeface="Times New Roman" panose="02020603050405020304" pitchFamily="18" charset="0"/>
              </a:rPr>
              <a:t>т.ч</a:t>
            </a:r>
            <a:r>
              <a:rPr lang="uk-UA" sz="1800" b="0" dirty="0">
                <a:solidFill>
                  <a:srgbClr val="0070C0"/>
                </a:solidFill>
                <a:effectLst/>
                <a:latin typeface="+mj-lt"/>
                <a:ea typeface="Calibri" panose="020F0502020204030204" pitchFamily="34" charset="0"/>
                <a:cs typeface="Times New Roman" panose="02020603050405020304" pitchFamily="18" charset="0"/>
              </a:rPr>
              <a:t>. у мережі Інтернет.</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7. Кейсові завдання. Маркетингове забезпечення формування логістичних веб-платформ.</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Тема 8. Розрахункові завдання. Оцінка динаміки запасів і обсягу продажу.</a:t>
            </a:r>
          </a:p>
          <a:p>
            <a:pPr indent="450215" algn="just">
              <a:lnSpc>
                <a:spcPct val="100000"/>
              </a:lnSpc>
              <a:spcBef>
                <a:spcPts val="0"/>
              </a:spcBef>
              <a:tabLst>
                <a:tab pos="678815" algn="l"/>
              </a:tabLst>
            </a:pPr>
            <a:r>
              <a:rPr lang="uk-UA" sz="2000" b="0" i="1" dirty="0">
                <a:solidFill>
                  <a:srgbClr val="0070C0"/>
                </a:solidFill>
                <a:effectLst/>
                <a:latin typeface="+mj-lt"/>
                <a:ea typeface="Calibri" panose="020F0502020204030204" pitchFamily="34" charset="0"/>
                <a:cs typeface="Times New Roman" panose="02020603050405020304" pitchFamily="18" charset="0"/>
              </a:rPr>
              <a:t>.</a:t>
            </a:r>
            <a:endParaRPr lang="uk-UA" sz="2000" b="0" dirty="0">
              <a:solidFill>
                <a:srgbClr val="0070C0"/>
              </a:solidFill>
              <a:effectLst/>
              <a:latin typeface="+mj-lt"/>
              <a:ea typeface="Calibri" panose="020F0502020204030204" pitchFamily="34" charset="0"/>
              <a:cs typeface="Times New Roman" panose="02020603050405020304" pitchFamily="18" charset="0"/>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9611" y="4885924"/>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5573" y="5217251"/>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672" y="5217251"/>
            <a:ext cx="1003935" cy="1419860"/>
          </a:xfrm>
          <a:prstGeom prst="rect">
            <a:avLst/>
          </a:prstGeom>
          <a:noFill/>
        </p:spPr>
      </p:pic>
    </p:spTree>
    <p:extLst>
      <p:ext uri="{BB962C8B-B14F-4D97-AF65-F5344CB8AC3E}">
        <p14:creationId xmlns:p14="http://schemas.microsoft.com/office/powerpoint/2010/main" val="4890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dirty="0">
                <a:solidFill>
                  <a:srgbClr val="0070C0"/>
                </a:solidFill>
                <a:effectLst/>
                <a:latin typeface="+mj-lt"/>
                <a:ea typeface="Times New Roman" panose="02020603050405020304" pitchFamily="18" charset="0"/>
                <a:cs typeface="Times New Roman" panose="02020603050405020304" pitchFamily="18" charset="0"/>
              </a:rPr>
              <a:t>Політика щодо академічної доброчесності</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260675" y="797369"/>
            <a:ext cx="10943483"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lnSpc>
                <a:spcPct val="100000"/>
              </a:lnSpc>
              <a:spcBef>
                <a:spcPts val="0"/>
              </a:spcBef>
            </a:pPr>
            <a:r>
              <a:rPr lang="uk-UA" sz="1800" b="0" dirty="0">
                <a:solidFill>
                  <a:srgbClr val="0070C0"/>
                </a:solidFill>
                <a:effectLst/>
                <a:latin typeface="+mj-lt"/>
                <a:ea typeface="Times New Roman" panose="02020603050405020304" pitchFamily="18" charset="0"/>
                <a:cs typeface="Times New Roman" panose="02020603050405020304" pitchFamily="18" charset="0"/>
              </a:rPr>
              <a:t>Академічна доброчесність здобувачів вищої освіти є важливою умовою для опанування результатами навчання за дисципліною і отримання задовільної оцінки з поточного та підсумкового контролів. Академічна доброчесність базується на засудженні практик списування (виконання письмових робіт із залученням зовнішніх джерел інформації, крім дозволених для використання), плагіату (відтворення опублікованих текстів інших авторів без зазначення авторства), фабрикації (вигадування даних чи фактів, що використовуються в освітньому процесі). Політика щодо академічної доброчесності регламентується «Положенням про систему запобігання та виявлення плагіату у Національному технічному університеті «Дніпровська політехніка»», </a:t>
            </a:r>
            <a:r>
              <a:rPr lang="pl-PL" sz="1800" b="0" u="sng" dirty="0">
                <a:solidFill>
                  <a:srgbClr val="0070C0"/>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http://www.nmu.org.ua/ua/content/activity/us_documents/System_of_prevention_and_detection_of_plagiarism.pdf</a:t>
            </a:r>
            <a:r>
              <a:rPr lang="pl-PL" sz="1800" b="0" u="sng" dirty="0">
                <a:solidFill>
                  <a:srgbClr val="0070C0"/>
                </a:solidFill>
                <a:effectLst/>
                <a:latin typeface="+mj-lt"/>
                <a:ea typeface="Calibri" panose="020F0502020204030204" pitchFamily="34" charset="0"/>
                <a:cs typeface="Times New Roman" panose="02020603050405020304" pitchFamily="18" charset="0"/>
              </a:rPr>
              <a:t> ,</a:t>
            </a:r>
            <a:r>
              <a:rPr lang="pl-PL" sz="1800" b="0" dirty="0">
                <a:solidFill>
                  <a:srgbClr val="0070C0"/>
                </a:solidFill>
                <a:effectLst/>
                <a:latin typeface="+mj-lt"/>
                <a:ea typeface="Times New Roman" panose="02020603050405020304" pitchFamily="18" charset="0"/>
                <a:cs typeface="Times New Roman" panose="02020603050405020304" pitchFamily="18" charset="0"/>
              </a:rPr>
              <a:t> </a:t>
            </a:r>
            <a:r>
              <a:rPr lang="uk-UA" sz="1800" b="0" dirty="0">
                <a:solidFill>
                  <a:srgbClr val="0070C0"/>
                </a:solidFill>
                <a:effectLst/>
                <a:latin typeface="+mj-lt"/>
                <a:ea typeface="Times New Roman" panose="02020603050405020304" pitchFamily="18" charset="0"/>
                <a:cs typeface="Times New Roman" panose="02020603050405020304" pitchFamily="18" charset="0"/>
              </a:rPr>
              <a:t>К</a:t>
            </a:r>
            <a:r>
              <a:rPr lang="uk-UA" sz="1800" b="0" dirty="0">
                <a:solidFill>
                  <a:srgbClr val="0070C0"/>
                </a:solidFill>
                <a:effectLst/>
                <a:latin typeface="+mj-lt"/>
                <a:ea typeface="Calibri" panose="020F0502020204030204" pitchFamily="34" charset="0"/>
                <a:cs typeface="Times New Roman" panose="02020603050405020304" pitchFamily="18" charset="0"/>
              </a:rPr>
              <a:t>одекс академічної доброчесності Національного технічного університету «Дніпровська політехніка», </a:t>
            </a:r>
            <a:r>
              <a:rPr lang="pl-PL" sz="1800" b="0" dirty="0">
                <a:solidFill>
                  <a:srgbClr val="0070C0"/>
                </a:solidFill>
                <a:effectLst/>
                <a:latin typeface="+mj-lt"/>
                <a:ea typeface="Calibri" panose="020F0502020204030204" pitchFamily="34" charset="0"/>
                <a:cs typeface="Times New Roman" panose="02020603050405020304" pitchFamily="18" charset="0"/>
              </a:rPr>
              <a:t>https://www.nmu.org.ua/ua/content/activity/us_documents/Code%20of%20Academic%20Integrity.pdf</a:t>
            </a:r>
            <a:r>
              <a:rPr lang="pl-PL" sz="1800" b="0" dirty="0">
                <a:solidFill>
                  <a:srgbClr val="0070C0"/>
                </a:solidFill>
                <a:effectLst/>
                <a:latin typeface="+mj-lt"/>
                <a:ea typeface="Times New Roman" panose="02020603050405020304" pitchFamily="18" charset="0"/>
                <a:cs typeface="Times New Roman" panose="02020603050405020304" pitchFamily="18" charset="0"/>
              </a:rPr>
              <a:t> </a:t>
            </a:r>
            <a:r>
              <a:rPr lang="uk-UA" sz="1800" b="0" dirty="0">
                <a:solidFill>
                  <a:srgbClr val="0070C0"/>
                </a:solidFill>
                <a:effectLst/>
                <a:latin typeface="+mj-lt"/>
                <a:ea typeface="Times New Roman" panose="02020603050405020304" pitchFamily="18" charset="0"/>
                <a:cs typeface="Times New Roman" panose="02020603050405020304" pitchFamily="18" charset="0"/>
              </a:rPr>
              <a:t>У разі порушення здобувачем вищої освіти академічної доброчесності (списування, плагіат, фабрикація), робота оцінюється незадовільно та має бути виконана повторно. При цьому викладач залишає за собою право змінити тему завдання.</a:t>
            </a:r>
            <a:endParaRPr lang="uk-UA" sz="1800" b="0" dirty="0">
              <a:solidFill>
                <a:srgbClr val="0070C0"/>
              </a:solidFill>
              <a:effectLst/>
              <a:latin typeface="+mj-lt"/>
              <a:ea typeface="Calibri" panose="020F0502020204030204" pitchFamily="34" charset="0"/>
              <a:cs typeface="Times New Roman" panose="02020603050405020304" pitchFamily="18" charset="0"/>
            </a:endParaRPr>
          </a:p>
          <a:p>
            <a:pPr marL="457200" indent="-457200" algn="just">
              <a:buFontTx/>
              <a:buChar char="-"/>
            </a:pPr>
            <a:endParaRPr lang="ru-RU" dirty="0"/>
          </a:p>
        </p:txBody>
      </p:sp>
      <p:pic>
        <p:nvPicPr>
          <p:cNvPr id="6" name="Рисунок 1">
            <a:extLst>
              <a:ext uri="{FF2B5EF4-FFF2-40B4-BE49-F238E27FC236}">
                <a16:creationId xmlns:a16="http://schemas.microsoft.com/office/drawing/2014/main" id="{2FEE35E4-C9DB-4E7D-B3B8-8661FFB795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7735" y="493744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43C4A06C-322E-46AB-8FC2-7C54EAC33F6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6733" y="5148799"/>
            <a:ext cx="1362075" cy="1119800"/>
          </a:xfrm>
          <a:prstGeom prst="rect">
            <a:avLst/>
          </a:prstGeom>
          <a:noFill/>
        </p:spPr>
      </p:pic>
      <p:pic>
        <p:nvPicPr>
          <p:cNvPr id="9" name="Рисунок 8">
            <a:extLst>
              <a:ext uri="{FF2B5EF4-FFF2-40B4-BE49-F238E27FC236}">
                <a16:creationId xmlns:a16="http://schemas.microsoft.com/office/drawing/2014/main" id="{274E0431-28FF-4A4A-8569-F080FF305C3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4190" y="5109171"/>
            <a:ext cx="1003935" cy="1419860"/>
          </a:xfrm>
          <a:prstGeom prst="rect">
            <a:avLst/>
          </a:prstGeom>
          <a:noFill/>
        </p:spPr>
      </p:pic>
    </p:spTree>
    <p:extLst>
      <p:ext uri="{BB962C8B-B14F-4D97-AF65-F5344CB8AC3E}">
        <p14:creationId xmlns:p14="http://schemas.microsoft.com/office/powerpoint/2010/main" val="268061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rgbClr val="0070C0"/>
                </a:solidFill>
              </a:rPr>
              <a:t>Комунікаційна </a:t>
            </a:r>
            <a:r>
              <a:rPr lang="uk-UA" dirty="0">
                <a:solidFill>
                  <a:srgbClr val="0070C0"/>
                </a:solidFill>
              </a:rPr>
              <a:t>політик</a:t>
            </a:r>
            <a:r>
              <a:rPr lang="uk-UA" b="1" dirty="0">
                <a:solidFill>
                  <a:srgbClr val="0070C0"/>
                </a:solidFill>
              </a:rPr>
              <a:t>а</a:t>
            </a:r>
            <a:endParaRPr lang="ru-RU" dirty="0">
              <a:solidFill>
                <a:srgbClr val="0070C0"/>
              </a:solidFill>
            </a:endParaRPr>
          </a:p>
        </p:txBody>
      </p:sp>
      <p:sp>
        <p:nvSpPr>
          <p:cNvPr id="4" name="Текст 3"/>
          <p:cNvSpPr>
            <a:spLocks noGrp="1"/>
          </p:cNvSpPr>
          <p:nvPr>
            <p:ph type="body" sz="quarter" idx="10"/>
          </p:nvPr>
        </p:nvSpPr>
        <p:spPr/>
        <p:txBody>
          <a:bodyPr/>
          <a:lstStyle/>
          <a:p>
            <a:pPr marL="342900" indent="-342900">
              <a:buFont typeface="Arial" panose="020B0604020202020204" pitchFamily="34" charset="0"/>
              <a:buChar char="•"/>
            </a:pPr>
            <a:r>
              <a:rPr lang="uk-UA" sz="2000" dirty="0">
                <a:solidFill>
                  <a:srgbClr val="0070C0"/>
                </a:solidFill>
                <a:effectLst/>
                <a:ea typeface="Times New Roman" panose="02020603050405020304" pitchFamily="18" charset="0"/>
              </a:rPr>
              <a:t>Здобувачі вищої освіти повинні мати активовану університетську пошту. Обов’язком здобувача вищої освіти є перевірка один раз на день (щодня) поштової скриньки на Офіс365 </a:t>
            </a:r>
            <a:r>
              <a:rPr lang="uk-UA" sz="2000" dirty="0">
                <a:solidFill>
                  <a:srgbClr val="0070C0"/>
                </a:solidFill>
                <a:effectLst/>
                <a:ea typeface="Calibri" panose="020F0502020204030204" pitchFamily="34" charset="0"/>
              </a:rPr>
              <a:t>та відвідування групи у </a:t>
            </a:r>
            <a:r>
              <a:rPr lang="en-US" sz="2000" dirty="0">
                <a:solidFill>
                  <a:srgbClr val="0070C0"/>
                </a:solidFill>
                <a:effectLst/>
                <a:ea typeface="Calibri" panose="020F0502020204030204" pitchFamily="34" charset="0"/>
              </a:rPr>
              <a:t>Telegram</a:t>
            </a:r>
            <a:r>
              <a:rPr lang="uk-UA" sz="2000" dirty="0">
                <a:solidFill>
                  <a:srgbClr val="0070C0"/>
                </a:solidFill>
                <a:effectLst/>
                <a:ea typeface="Calibri" panose="020F0502020204030204" pitchFamily="34" charset="0"/>
              </a:rPr>
              <a:t>-каналі</a:t>
            </a:r>
            <a:r>
              <a:rPr lang="uk-UA" sz="2000" dirty="0">
                <a:solidFill>
                  <a:srgbClr val="0070C0"/>
                </a:solidFill>
                <a:effectLst/>
                <a:ea typeface="Times New Roman" panose="02020603050405020304" pitchFamily="18" charset="0"/>
              </a:rPr>
              <a:t>. </a:t>
            </a:r>
            <a:r>
              <a:rPr lang="uk-UA" sz="2000" dirty="0">
                <a:solidFill>
                  <a:srgbClr val="0070C0"/>
                </a:solidFill>
                <a:effectLst/>
                <a:ea typeface="Calibri" panose="020F0502020204030204" pitchFamily="34" charset="0"/>
              </a:rPr>
              <a:t>Рекомендуємо створити профілі та підписатися на сторінки кафедри маркетингу в соціальних мережах </a:t>
            </a:r>
            <a:r>
              <a:rPr lang="uk-UA" sz="2000" dirty="0" err="1">
                <a:solidFill>
                  <a:srgbClr val="0070C0"/>
                </a:solidFill>
                <a:effectLst/>
                <a:ea typeface="Calibri" panose="020F0502020204030204" pitchFamily="34" charset="0"/>
              </a:rPr>
              <a:t>Facebook</a:t>
            </a:r>
            <a:r>
              <a:rPr lang="uk-UA" sz="2000" dirty="0">
                <a:solidFill>
                  <a:srgbClr val="0070C0"/>
                </a:solidFill>
                <a:effectLst/>
                <a:ea typeface="Calibri" panose="020F0502020204030204" pitchFamily="34" charset="0"/>
              </a:rPr>
              <a:t>, </a:t>
            </a:r>
            <a:r>
              <a:rPr lang="uk-UA" sz="2000" dirty="0" err="1">
                <a:solidFill>
                  <a:srgbClr val="0070C0"/>
                </a:solidFill>
                <a:effectLst/>
                <a:ea typeface="Calibri" panose="020F0502020204030204" pitchFamily="34" charset="0"/>
              </a:rPr>
              <a:t>Instagram</a:t>
            </a:r>
            <a:r>
              <a:rPr lang="uk-UA" sz="2000" dirty="0">
                <a:solidFill>
                  <a:srgbClr val="0070C0"/>
                </a:solidFill>
                <a:effectLst/>
                <a:ea typeface="Calibri" panose="020F0502020204030204" pitchFamily="34" charset="0"/>
              </a:rPr>
              <a:t>. Протягом тижнів самостійної роботи обов’язком здобувача вищої освіти є робота з дистанційним курсом «Маркетингова логістика» (</a:t>
            </a:r>
            <a:r>
              <a:rPr lang="uk-UA" sz="2000" u="sng" dirty="0">
                <a:solidFill>
                  <a:srgbClr val="0070C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www.do.nmu.org.ua</a:t>
            </a:r>
            <a:r>
              <a:rPr lang="uk-UA" sz="2000" dirty="0">
                <a:solidFill>
                  <a:srgbClr val="0070C0"/>
                </a:solidFill>
                <a:effectLst/>
                <a:ea typeface="Calibri" panose="020F0502020204030204" pitchFamily="34" charset="0"/>
              </a:rPr>
              <a:t>). Усі письмові запитання до викладачів стосовно курсу мають надсилатися на університетську електронну пошту.</a:t>
            </a:r>
            <a:endParaRPr lang="uk-UA" sz="2000" dirty="0">
              <a:solidFill>
                <a:srgbClr val="0070C0"/>
              </a:solidFill>
            </a:endParaRPr>
          </a:p>
        </p:txBody>
      </p:sp>
      <p:pic>
        <p:nvPicPr>
          <p:cNvPr id="5" name="Рисунок 1">
            <a:extLst>
              <a:ext uri="{FF2B5EF4-FFF2-40B4-BE49-F238E27FC236}">
                <a16:creationId xmlns:a16="http://schemas.microsoft.com/office/drawing/2014/main" id="{F05F130C-4C1B-403A-83F7-FF751F59F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3300" y="58461"/>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3EB28DE-F2EA-4061-BB97-68C559D3D6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6256" y="366746"/>
            <a:ext cx="1362075" cy="1119800"/>
          </a:xfrm>
          <a:prstGeom prst="rect">
            <a:avLst/>
          </a:prstGeom>
          <a:noFill/>
        </p:spPr>
      </p:pic>
      <p:pic>
        <p:nvPicPr>
          <p:cNvPr id="7" name="Рисунок 6">
            <a:extLst>
              <a:ext uri="{FF2B5EF4-FFF2-40B4-BE49-F238E27FC236}">
                <a16:creationId xmlns:a16="http://schemas.microsoft.com/office/drawing/2014/main" id="{F2A482A8-AD56-459E-B02B-4133F209CD2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7352" y="216716"/>
            <a:ext cx="1003935" cy="1419860"/>
          </a:xfrm>
          <a:prstGeom prst="rect">
            <a:avLst/>
          </a:prstGeom>
          <a:noFill/>
        </p:spPr>
      </p:pic>
    </p:spTree>
    <p:extLst>
      <p:ext uri="{BB962C8B-B14F-4D97-AF65-F5344CB8AC3E}">
        <p14:creationId xmlns:p14="http://schemas.microsoft.com/office/powerpoint/2010/main" val="271134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pPr>
              <a:spcBef>
                <a:spcPts val="0"/>
              </a:spcBef>
            </a:pPr>
            <a:r>
              <a:rPr lang="uk-UA" dirty="0">
                <a:solidFill>
                  <a:srgbClr val="0070C0"/>
                </a:solidFill>
                <a:effectLst/>
                <a:ea typeface="Times New Roman" panose="02020603050405020304" pitchFamily="18" charset="0"/>
              </a:rPr>
              <a:t>        Методи навчання</a:t>
            </a:r>
            <a:endParaRPr lang="uk-UA" dirty="0">
              <a:solidFill>
                <a:srgbClr val="0070C0"/>
              </a:solidFill>
            </a:endParaRPr>
          </a:p>
          <a:p>
            <a:pPr>
              <a:spcBef>
                <a:spcPts val="0"/>
              </a:spcBef>
            </a:pPr>
            <a:endParaRPr lang="uk-UA" sz="2400" dirty="0">
              <a:solidFill>
                <a:schemeClr val="accent4">
                  <a:lumMod val="60000"/>
                  <a:lumOff val="40000"/>
                </a:schemeClr>
              </a:solidFill>
            </a:endParaRPr>
          </a:p>
          <a:p>
            <a:pPr indent="457200" algn="just">
              <a:lnSpc>
                <a:spcPct val="92000"/>
              </a:lnSpc>
              <a:spcAft>
                <a:spcPts val="1000"/>
              </a:spcAft>
            </a:pPr>
            <a:r>
              <a:rPr lang="uk-UA" sz="2000" b="0" i="0" dirty="0">
                <a:solidFill>
                  <a:srgbClr val="0070C0"/>
                </a:solidFill>
                <a:effectLst/>
                <a:latin typeface="+mj-lt"/>
              </a:rPr>
              <a:t>  </a:t>
            </a:r>
            <a:r>
              <a:rPr lang="uk-UA" sz="2000" b="0" dirty="0">
                <a:solidFill>
                  <a:srgbClr val="0070C0"/>
                </a:solidFill>
                <a:effectLst/>
                <a:latin typeface="+mj-lt"/>
                <a:ea typeface="Calibri" panose="020F0502020204030204" pitchFamily="34" charset="0"/>
                <a:cs typeface="Times New Roman" panose="02020603050405020304" pitchFamily="18" charset="0"/>
              </a:rPr>
              <a:t>Практичні заняття мають інтерактивний, науково-пізнавальний характер. Застосовуються проблемні, інтерактивні, інформаційно-комп’ютерні, саморозвиткові, колективні та інтегративні, контекстні технології навчання, заняття-дискусії, технології змішаного навчання. На практичних заняттях застосовуються кейс-метод, методи аналізу, синтезу, порівняння, ситуаційні завдання, ділові ігри, практичні задачі для розв’язання, </a:t>
            </a:r>
            <a:r>
              <a:rPr lang="uk-UA" sz="2000" b="0" dirty="0" err="1">
                <a:solidFill>
                  <a:srgbClr val="0070C0"/>
                </a:solidFill>
                <a:effectLst/>
                <a:latin typeface="+mj-lt"/>
                <a:ea typeface="Calibri" panose="020F0502020204030204" pitchFamily="34" charset="0"/>
                <a:cs typeface="Times New Roman" panose="02020603050405020304" pitchFamily="18" charset="0"/>
              </a:rPr>
              <a:t>коучинговий</a:t>
            </a:r>
            <a:r>
              <a:rPr lang="uk-UA" sz="2000" b="0" dirty="0">
                <a:solidFill>
                  <a:srgbClr val="0070C0"/>
                </a:solidFill>
                <a:effectLst/>
                <a:latin typeface="+mj-lt"/>
                <a:ea typeface="Calibri" panose="020F0502020204030204" pitchFamily="34" charset="0"/>
                <a:cs typeface="Times New Roman" panose="02020603050405020304" pitchFamily="18" charset="0"/>
              </a:rPr>
              <a:t> підхід у викладанні, </a:t>
            </a:r>
            <a:r>
              <a:rPr lang="uk-UA" sz="2000" b="0" dirty="0" err="1">
                <a:solidFill>
                  <a:srgbClr val="0070C0"/>
                </a:solidFill>
                <a:effectLst/>
                <a:latin typeface="+mj-lt"/>
                <a:ea typeface="Calibri" panose="020F0502020204030204" pitchFamily="34" charset="0"/>
                <a:cs typeface="Times New Roman" panose="02020603050405020304" pitchFamily="18" charset="0"/>
              </a:rPr>
              <a:t>пітчинги</a:t>
            </a:r>
            <a:r>
              <a:rPr lang="uk-UA" sz="2000" b="0" dirty="0">
                <a:solidFill>
                  <a:srgbClr val="0070C0"/>
                </a:solidFill>
                <a:effectLst/>
                <a:latin typeface="+mj-lt"/>
                <a:ea typeface="Calibri" panose="020F0502020204030204" pitchFamily="34" charset="0"/>
                <a:cs typeface="Times New Roman" panose="02020603050405020304" pitchFamily="18" charset="0"/>
              </a:rPr>
              <a:t> проектів з використанням сучасних програмних засобів. На заняттях відбуваються дискусії, здобувачі грають в </a:t>
            </a:r>
            <a:r>
              <a:rPr lang="pl-PL" sz="2000" b="0" dirty="0">
                <a:solidFill>
                  <a:srgbClr val="0070C0"/>
                </a:solidFill>
                <a:effectLst/>
                <a:latin typeface="+mj-lt"/>
                <a:ea typeface="Calibri" panose="020F0502020204030204" pitchFamily="34" charset="0"/>
                <a:cs typeface="Times New Roman" panose="02020603050405020304" pitchFamily="18" charset="0"/>
              </a:rPr>
              <a:t>brainstorming </a:t>
            </a:r>
            <a:r>
              <a:rPr lang="uk-UA" sz="2000" b="0" dirty="0">
                <a:solidFill>
                  <a:srgbClr val="0070C0"/>
                </a:solidFill>
                <a:effectLst/>
                <a:latin typeface="+mj-lt"/>
                <a:ea typeface="Calibri" panose="020F0502020204030204" pitchFamily="34" charset="0"/>
                <a:cs typeface="Times New Roman" panose="02020603050405020304" pitchFamily="18" charset="0"/>
              </a:rPr>
              <a:t>і обґрунтовують власні ідеї маркетингових логістичних рішень, перегляд й обговорення відео-матеріалів, інформації на сайтах, користування онлайн сервісами. Використовуються інтерактивні стратегії навчання для заохочення мовлення: мозковий штурм, групові презентації (</a:t>
            </a:r>
            <a:r>
              <a:rPr lang="uk-UA" sz="2000" b="0" dirty="0" err="1">
                <a:solidFill>
                  <a:srgbClr val="0070C0"/>
                </a:solidFill>
                <a:effectLst/>
                <a:latin typeface="+mj-lt"/>
                <a:ea typeface="Calibri" panose="020F0502020204030204" pitchFamily="34" charset="0"/>
                <a:cs typeface="Times New Roman" panose="02020603050405020304" pitchFamily="18" charset="0"/>
              </a:rPr>
              <a:t>пітчинг</a:t>
            </a:r>
            <a:r>
              <a:rPr lang="uk-UA" sz="2000" b="0" dirty="0">
                <a:solidFill>
                  <a:srgbClr val="0070C0"/>
                </a:solidFill>
                <a:effectLst/>
                <a:latin typeface="+mj-lt"/>
                <a:ea typeface="Calibri" panose="020F0502020204030204" pitchFamily="34" charset="0"/>
                <a:cs typeface="Times New Roman" panose="02020603050405020304" pitchFamily="18" charset="0"/>
              </a:rPr>
              <a:t>) проектів.</a:t>
            </a:r>
          </a:p>
          <a:p>
            <a:pPr>
              <a:spcBef>
                <a:spcPts val="0"/>
              </a:spcBef>
            </a:pPr>
            <a:endParaRPr lang="uk-UA"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5" name="Рисунок 1">
            <a:extLst>
              <a:ext uri="{FF2B5EF4-FFF2-40B4-BE49-F238E27FC236}">
                <a16:creationId xmlns:a16="http://schemas.microsoft.com/office/drawing/2014/main" id="{AD395B55-0147-4DA5-9473-6D6D54276C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468" y="470624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78A9AE1F-40DF-47AB-8A54-B765DB7273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9129" y="4929470"/>
            <a:ext cx="1362075" cy="1119800"/>
          </a:xfrm>
          <a:prstGeom prst="rect">
            <a:avLst/>
          </a:prstGeom>
          <a:noFill/>
        </p:spPr>
      </p:pic>
      <p:pic>
        <p:nvPicPr>
          <p:cNvPr id="7" name="Рисунок 6">
            <a:extLst>
              <a:ext uri="{FF2B5EF4-FFF2-40B4-BE49-F238E27FC236}">
                <a16:creationId xmlns:a16="http://schemas.microsoft.com/office/drawing/2014/main" id="{8D884F30-F2DB-469D-B703-AA44F65E11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115" y="4779440"/>
            <a:ext cx="1003935" cy="1419860"/>
          </a:xfrm>
          <a:prstGeom prst="rect">
            <a:avLst/>
          </a:prstGeom>
          <a:noFill/>
        </p:spPr>
      </p:pic>
    </p:spTree>
    <p:extLst>
      <p:ext uri="{BB962C8B-B14F-4D97-AF65-F5344CB8AC3E}">
        <p14:creationId xmlns:p14="http://schemas.microsoft.com/office/powerpoint/2010/main" val="92116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500" dirty="0" err="1">
                <a:solidFill>
                  <a:srgbClr val="0070C0"/>
                </a:solidFill>
              </a:rPr>
              <a:t>Рекомендовані</a:t>
            </a:r>
            <a:r>
              <a:rPr lang="ru-RU" sz="2500" dirty="0">
                <a:solidFill>
                  <a:srgbClr val="0070C0"/>
                </a:solidFill>
              </a:rPr>
              <a:t> </a:t>
            </a:r>
            <a:r>
              <a:rPr lang="ru-RU" sz="2500" dirty="0" err="1">
                <a:solidFill>
                  <a:srgbClr val="0070C0"/>
                </a:solidFill>
              </a:rPr>
              <a:t>джерела</a:t>
            </a:r>
            <a:r>
              <a:rPr lang="ru-RU" sz="2500" dirty="0">
                <a:solidFill>
                  <a:srgbClr val="0070C0"/>
                </a:solidFill>
              </a:rPr>
              <a:t> </a:t>
            </a:r>
            <a:r>
              <a:rPr lang="ru-RU" sz="2500" dirty="0" err="1">
                <a:solidFill>
                  <a:srgbClr val="0070C0"/>
                </a:solidFill>
              </a:rPr>
              <a:t>інформації</a:t>
            </a:r>
            <a:endParaRPr lang="ru-RU" sz="2500" dirty="0">
              <a:solidFill>
                <a:srgbClr val="0070C0"/>
              </a:solidFill>
            </a:endParaRPr>
          </a:p>
        </p:txBody>
      </p:sp>
      <p:sp>
        <p:nvSpPr>
          <p:cNvPr id="4" name="Текст 3"/>
          <p:cNvSpPr>
            <a:spLocks noGrp="1"/>
          </p:cNvSpPr>
          <p:nvPr>
            <p:ph type="body" sz="quarter" idx="10"/>
          </p:nvPr>
        </p:nvSpPr>
        <p:spPr/>
        <p:txBody>
          <a:bodyPr/>
          <a:lstStyle/>
          <a:p>
            <a:pPr marL="342900" indent="-342900">
              <a:buFont typeface="Arial" panose="020B0604020202020204" pitchFamily="34" charset="0"/>
              <a:buChar char="•"/>
            </a:pPr>
            <a:r>
              <a:rPr lang="uk-UA" sz="1800" dirty="0" err="1">
                <a:effectLst/>
                <a:latin typeface="Times New Roman" panose="02020603050405020304" pitchFamily="18" charset="0"/>
                <a:ea typeface="Calibri" panose="020F0502020204030204" pitchFamily="34" charset="0"/>
              </a:rPr>
              <a:t>Christopher</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Martin</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Peck</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Helen</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Marketing</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Logistics</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Second</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Edition</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Chartered</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Institute</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of</a:t>
            </a:r>
            <a:r>
              <a:rPr lang="uk-UA" sz="1800" dirty="0">
                <a:effectLst/>
                <a:latin typeface="Times New Roman" panose="02020603050405020304" pitchFamily="18" charset="0"/>
                <a:ea typeface="Calibri" panose="020F0502020204030204" pitchFamily="34" charset="0"/>
              </a:rPr>
              <a:t> </a:t>
            </a:r>
            <a:r>
              <a:rPr lang="uk-UA" sz="1800" dirty="0" err="1">
                <a:effectLst/>
                <a:latin typeface="Times New Roman" panose="02020603050405020304" pitchFamily="18" charset="0"/>
                <a:ea typeface="Calibri" panose="020F0502020204030204" pitchFamily="34" charset="0"/>
              </a:rPr>
              <a:t>Marketing</a:t>
            </a:r>
            <a:r>
              <a:rPr lang="uk-UA" sz="1800" dirty="0">
                <a:effectLst/>
                <a:latin typeface="Times New Roman" panose="02020603050405020304" pitchFamily="18" charset="0"/>
                <a:ea typeface="Calibri" panose="020F0502020204030204" pitchFamily="34" charset="0"/>
              </a:rPr>
              <a:t>. 2nd </a:t>
            </a:r>
            <a:r>
              <a:rPr lang="uk-UA" sz="1800" dirty="0" err="1">
                <a:effectLst/>
                <a:latin typeface="Times New Roman" panose="02020603050405020304" pitchFamily="18" charset="0"/>
                <a:ea typeface="Calibri" panose="020F0502020204030204" pitchFamily="34" charset="0"/>
              </a:rPr>
              <a:t>Edition</a:t>
            </a:r>
            <a:r>
              <a:rPr lang="uk-UA" sz="1800" dirty="0">
                <a:effectLst/>
                <a:latin typeface="Times New Roman" panose="02020603050405020304" pitchFamily="18" charset="0"/>
                <a:ea typeface="Calibri" panose="020F0502020204030204" pitchFamily="34" charset="0"/>
              </a:rPr>
              <a:t>. Publisher ‏:‎ </a:t>
            </a:r>
            <a:r>
              <a:rPr lang="uk-UA" sz="1800" dirty="0" err="1">
                <a:effectLst/>
                <a:latin typeface="Times New Roman" panose="02020603050405020304" pitchFamily="18" charset="0"/>
                <a:ea typeface="Calibri" panose="020F0502020204030204" pitchFamily="34" charset="0"/>
              </a:rPr>
              <a:t>Butterworth-Heinemann</a:t>
            </a:r>
            <a:r>
              <a:rPr lang="uk-UA" sz="1800" dirty="0">
                <a:effectLst/>
                <a:latin typeface="Times New Roman" panose="02020603050405020304" pitchFamily="18" charset="0"/>
                <a:ea typeface="Calibri" panose="020F0502020204030204" pitchFamily="34" charset="0"/>
              </a:rPr>
              <a:t>; 2nd </a:t>
            </a:r>
            <a:r>
              <a:rPr lang="uk-UA" sz="1800" dirty="0" err="1">
                <a:effectLst/>
                <a:latin typeface="Times New Roman" panose="02020603050405020304" pitchFamily="18" charset="0"/>
                <a:ea typeface="Calibri" panose="020F0502020204030204" pitchFamily="34" charset="0"/>
              </a:rPr>
              <a:t>edition</a:t>
            </a:r>
            <a:r>
              <a:rPr lang="uk-UA" sz="1800" dirty="0">
                <a:effectLst/>
                <a:latin typeface="Times New Roman" panose="02020603050405020304" pitchFamily="18" charset="0"/>
                <a:ea typeface="Calibri" panose="020F0502020204030204" pitchFamily="34" charset="0"/>
              </a:rPr>
              <a:t>, 2003.‎ 168 </a:t>
            </a:r>
            <a:r>
              <a:rPr lang="uk-UA" sz="1800" dirty="0" err="1">
                <a:effectLst/>
                <a:latin typeface="Times New Roman" panose="02020603050405020304" pitchFamily="18" charset="0"/>
                <a:ea typeface="Calibri" panose="020F0502020204030204" pitchFamily="34" charset="0"/>
              </a:rPr>
              <a:t>pages</a:t>
            </a:r>
            <a:r>
              <a:rPr lang="uk-UA" sz="1800" dirty="0">
                <a:effectLst/>
                <a:latin typeface="Times New Roman" panose="02020603050405020304" pitchFamily="18" charset="0"/>
                <a:ea typeface="Calibri" panose="020F0502020204030204" pitchFamily="34" charset="0"/>
              </a:rPr>
              <a:t>. ISBN-10:‎ 9780750652247</a:t>
            </a:r>
          </a:p>
          <a:p>
            <a:pPr marL="342900" indent="-342900">
              <a:buFont typeface="Arial" panose="020B0604020202020204" pitchFamily="34" charset="0"/>
              <a:buChar char="•"/>
            </a:pPr>
            <a:r>
              <a:rPr lang="en-US" sz="1800" spc="-5" dirty="0" err="1">
                <a:effectLst/>
                <a:latin typeface="Times New Roman" panose="02020603050405020304" pitchFamily="18" charset="0"/>
                <a:ea typeface="Calibri" panose="020F0502020204030204" pitchFamily="34" charset="0"/>
                <a:cs typeface="Times New Roman" panose="02020603050405020304" pitchFamily="18" charset="0"/>
              </a:rPr>
              <a:t>Krykavskyy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5" dirty="0" err="1">
                <a:effectLst/>
                <a:latin typeface="Times New Roman" panose="02020603050405020304" pitchFamily="18" charset="0"/>
                <a:ea typeface="Calibri" panose="020F0502020204030204" pitchFamily="34" charset="0"/>
                <a:cs typeface="Times New Roman" panose="02020603050405020304" pitchFamily="18" charset="0"/>
              </a:rPr>
              <a:t>Yevhen</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Kasian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Serhii</a:t>
            </a:r>
            <a:r>
              <a:rPr lang="uk-UA"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Integration of Marketing Communications and Logistics Distribution of High-Tech Enterprises on the Basis of Innovative Knowledge Generation : Chapter VIII. Editors: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Figurska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Irena,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Ellena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Shevtscova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Sokół</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Aneta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Modern Processes of Economic Development - Economics and Law </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5" dirty="0" err="1">
                <a:effectLst/>
                <a:latin typeface="Times New Roman" panose="02020603050405020304" pitchFamily="18" charset="0"/>
                <a:ea typeface="Calibri" panose="020F0502020204030204" pitchFamily="34" charset="0"/>
                <a:cs typeface="Times New Roman" panose="02020603050405020304" pitchFamily="18" charset="0"/>
              </a:rPr>
              <a:t>Yevhen</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5" dirty="0" err="1">
                <a:effectLst/>
                <a:latin typeface="Times New Roman" panose="02020603050405020304" pitchFamily="18" charset="0"/>
                <a:ea typeface="Calibri" panose="020F0502020204030204" pitchFamily="34" charset="0"/>
                <a:cs typeface="Times New Roman" panose="02020603050405020304" pitchFamily="18" charset="0"/>
              </a:rPr>
              <a:t>Krykavskyy</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Serhii </a:t>
            </a:r>
            <a:r>
              <a:rPr lang="en-US" sz="1800" spc="-5" dirty="0" err="1">
                <a:effectLst/>
                <a:latin typeface="Times New Roman" panose="02020603050405020304" pitchFamily="18" charset="0"/>
                <a:ea typeface="Calibri" panose="020F0502020204030204" pitchFamily="34" charset="0"/>
                <a:cs typeface="Times New Roman" panose="02020603050405020304" pitchFamily="18" charset="0"/>
              </a:rPr>
              <a:t>Kasian</a:t>
            </a:r>
            <a:r>
              <a:rPr lang="en-US" sz="1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Germany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Aachen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Shaker Verlag Publishing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November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2017. – P. 89–105 (128 p.).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Bibliographic information published by the Deutsche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Nationalbibliothek</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available: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http://dnb.d-nb.de</a:t>
            </a:r>
            <a:endPar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uk-UA"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Крикавський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Є. В. Логістика. Основи теорії: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підруч</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Львів: Національний університет «Львівська політехніка», «Інтелект-Захід», 2013. – 416 с.</a:t>
            </a:r>
            <a:endParaRPr lang="uk-UA" sz="2000" dirty="0">
              <a:solidFill>
                <a:srgbClr val="0070C0"/>
              </a:solidFill>
            </a:endParaRPr>
          </a:p>
        </p:txBody>
      </p:sp>
      <p:pic>
        <p:nvPicPr>
          <p:cNvPr id="5" name="Рисунок 1">
            <a:extLst>
              <a:ext uri="{FF2B5EF4-FFF2-40B4-BE49-F238E27FC236}">
                <a16:creationId xmlns:a16="http://schemas.microsoft.com/office/drawing/2014/main" id="{2593C2E2-9085-4B40-B6D5-424749BF46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8407" y="14626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501E770-DA30-439B-AECC-6C4EE88098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0184" y="307024"/>
            <a:ext cx="1362075" cy="1119800"/>
          </a:xfrm>
          <a:prstGeom prst="rect">
            <a:avLst/>
          </a:prstGeom>
          <a:noFill/>
        </p:spPr>
      </p:pic>
      <p:pic>
        <p:nvPicPr>
          <p:cNvPr id="7" name="Рисунок 6">
            <a:extLst>
              <a:ext uri="{FF2B5EF4-FFF2-40B4-BE49-F238E27FC236}">
                <a16:creationId xmlns:a16="http://schemas.microsoft.com/office/drawing/2014/main" id="{5E920AFC-9E43-4B31-A037-E16742677F7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4947" y="295910"/>
            <a:ext cx="1003935" cy="1419860"/>
          </a:xfrm>
          <a:prstGeom prst="rect">
            <a:avLst/>
          </a:prstGeom>
          <a:noFill/>
        </p:spPr>
      </p:pic>
    </p:spTree>
    <p:extLst>
      <p:ext uri="{BB962C8B-B14F-4D97-AF65-F5344CB8AC3E}">
        <p14:creationId xmlns:p14="http://schemas.microsoft.com/office/powerpoint/2010/main" val="261994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4235" y="1993356"/>
            <a:ext cx="6584833" cy="4798336"/>
          </a:xfrm>
        </p:spPr>
        <p:txBody>
          <a:bodyPr/>
          <a:lstStyle/>
          <a:p>
            <a:pPr>
              <a:lnSpc>
                <a:spcPct val="100000"/>
              </a:lnSpc>
            </a:pPr>
            <a:br>
              <a:rPr lang="uk-UA" sz="1200" dirty="0"/>
            </a:br>
            <a:r>
              <a:rPr lang="uk-UA" sz="1200" dirty="0"/>
              <a:t>  </a:t>
            </a:r>
            <a:r>
              <a:rPr lang="uk-UA" sz="1800" b="1" dirty="0">
                <a:solidFill>
                  <a:srgbClr val="0070C0"/>
                </a:solidFill>
                <a:effectLst/>
                <a:latin typeface="+mn-lt"/>
                <a:ea typeface="Calibri" panose="020F0502020204030204" pitchFamily="34" charset="0"/>
                <a:cs typeface="Times New Roman" panose="02020603050405020304" pitchFamily="18" charset="0"/>
              </a:rPr>
              <a:t>Освітня програма: Усі ОП ФЕФ</a:t>
            </a:r>
            <a:br>
              <a:rPr lang="uk-UA" sz="1800" dirty="0">
                <a:solidFill>
                  <a:srgbClr val="0070C0"/>
                </a:solidFill>
                <a:effectLst/>
                <a:latin typeface="+mn-lt"/>
                <a:ea typeface="Calibri" panose="020F0502020204030204" pitchFamily="34" charset="0"/>
                <a:cs typeface="Times New Roman" panose="02020603050405020304" pitchFamily="18" charset="0"/>
              </a:rPr>
            </a:br>
            <a:r>
              <a:rPr lang="uk-UA" sz="1800" b="1" dirty="0">
                <a:solidFill>
                  <a:srgbClr val="0070C0"/>
                </a:solidFill>
                <a:effectLst/>
                <a:latin typeface="+mn-lt"/>
                <a:ea typeface="Calibri" panose="020F0502020204030204" pitchFamily="34" charset="0"/>
                <a:cs typeface="Times New Roman" panose="02020603050405020304" pitchFamily="18" charset="0"/>
              </a:rPr>
              <a:t>Загальний обсяг: </a:t>
            </a:r>
            <a:r>
              <a:rPr lang="uk-UA" sz="1800" b="1" dirty="0">
                <a:solidFill>
                  <a:srgbClr val="0070C0"/>
                </a:solidFill>
                <a:latin typeface="+mn-lt"/>
                <a:ea typeface="Calibri" panose="020F0502020204030204" pitchFamily="34" charset="0"/>
                <a:cs typeface="Times New Roman" panose="02020603050405020304" pitchFamily="18" charset="0"/>
              </a:rPr>
              <a:t>4</a:t>
            </a:r>
            <a:r>
              <a:rPr lang="uk-UA" sz="1800" dirty="0">
                <a:solidFill>
                  <a:srgbClr val="0070C0"/>
                </a:solidFill>
                <a:effectLst/>
                <a:latin typeface="+mn-lt"/>
                <a:ea typeface="Calibri" panose="020F0502020204030204" pitchFamily="34" charset="0"/>
                <a:cs typeface="Times New Roman" panose="02020603050405020304" pitchFamily="18" charset="0"/>
              </a:rPr>
              <a:t> кредити</a:t>
            </a:r>
            <a:r>
              <a:rPr lang="uk-UA" sz="1800" b="1" dirty="0">
                <a:solidFill>
                  <a:srgbClr val="0070C0"/>
                </a:solidFill>
                <a:effectLst/>
                <a:latin typeface="+mn-lt"/>
                <a:ea typeface="Calibri" panose="020F0502020204030204" pitchFamily="34" charset="0"/>
                <a:cs typeface="Times New Roman" panose="02020603050405020304" pitchFamily="18" charset="0"/>
              </a:rPr>
              <a:t> </a:t>
            </a:r>
            <a:r>
              <a:rPr lang="uk-UA" sz="1800" dirty="0">
                <a:solidFill>
                  <a:srgbClr val="0070C0"/>
                </a:solidFill>
                <a:effectLst/>
                <a:latin typeface="+mn-lt"/>
                <a:ea typeface="Calibri" panose="020F0502020204030204" pitchFamily="34" charset="0"/>
                <a:cs typeface="Times New Roman" panose="02020603050405020304" pitchFamily="18" charset="0"/>
              </a:rPr>
              <a:t> ЄКТС</a:t>
            </a:r>
            <a:br>
              <a:rPr lang="uk-UA" sz="1800" dirty="0">
                <a:solidFill>
                  <a:srgbClr val="0070C0"/>
                </a:solidFill>
                <a:effectLst/>
                <a:latin typeface="+mn-lt"/>
                <a:ea typeface="Calibri" panose="020F0502020204030204" pitchFamily="34" charset="0"/>
                <a:cs typeface="Times New Roman" panose="02020603050405020304" pitchFamily="18" charset="0"/>
              </a:rPr>
            </a:br>
            <a:r>
              <a:rPr lang="uk-UA" sz="1800" b="1" dirty="0">
                <a:solidFill>
                  <a:srgbClr val="0070C0"/>
                </a:solidFill>
                <a:effectLst/>
                <a:latin typeface="+mn-lt"/>
                <a:ea typeface="Calibri" panose="020F0502020204030204" pitchFamily="34" charset="0"/>
                <a:cs typeface="Times New Roman" panose="02020603050405020304" pitchFamily="18" charset="0"/>
              </a:rPr>
              <a:t>Тривалість викладання: </a:t>
            </a:r>
            <a:r>
              <a:rPr lang="uk-UA" sz="1800" b="0" dirty="0">
                <a:solidFill>
                  <a:srgbClr val="0070C0"/>
                </a:solidFill>
                <a:latin typeface="+mn-lt"/>
                <a:ea typeface="Calibri" panose="020F0502020204030204" pitchFamily="34" charset="0"/>
                <a:cs typeface="Times New Roman" panose="02020603050405020304" pitchFamily="18" charset="0"/>
              </a:rPr>
              <a:t>5</a:t>
            </a:r>
            <a:r>
              <a:rPr lang="uk-UA" sz="1800" b="0" dirty="0">
                <a:solidFill>
                  <a:srgbClr val="0070C0"/>
                </a:solidFill>
                <a:effectLst/>
                <a:latin typeface="+mn-lt"/>
                <a:ea typeface="Calibri" panose="020F0502020204030204" pitchFamily="34" charset="0"/>
                <a:cs typeface="Times New Roman" panose="02020603050405020304" pitchFamily="18" charset="0"/>
              </a:rPr>
              <a:t> семестр 2022/2023 </a:t>
            </a:r>
            <a:r>
              <a:rPr lang="uk-UA" sz="1800" b="0" dirty="0" err="1">
                <a:solidFill>
                  <a:srgbClr val="0070C0"/>
                </a:solidFill>
                <a:effectLst/>
                <a:latin typeface="+mn-lt"/>
                <a:ea typeface="Calibri" panose="020F0502020204030204" pitchFamily="34" charset="0"/>
                <a:cs typeface="Times New Roman" panose="02020603050405020304" pitchFamily="18" charset="0"/>
              </a:rPr>
              <a:t>н.р</a:t>
            </a:r>
            <a:r>
              <a:rPr lang="uk-UA" sz="1800" b="0" dirty="0">
                <a:solidFill>
                  <a:srgbClr val="0070C0"/>
                </a:solidFill>
                <a:effectLst/>
                <a:latin typeface="+mn-lt"/>
                <a:ea typeface="Calibri" panose="020F0502020204030204" pitchFamily="34" charset="0"/>
                <a:cs typeface="Times New Roman" panose="02020603050405020304" pitchFamily="18" charset="0"/>
              </a:rPr>
              <a:t>. (</a:t>
            </a:r>
            <a:r>
              <a:rPr lang="uk-UA" sz="1800" b="0" dirty="0">
                <a:solidFill>
                  <a:srgbClr val="0070C0"/>
                </a:solidFill>
                <a:latin typeface="+mn-lt"/>
                <a:ea typeface="Calibri" panose="020F0502020204030204" pitchFamily="34" charset="0"/>
                <a:cs typeface="Times New Roman" panose="02020603050405020304" pitchFamily="18" charset="0"/>
              </a:rPr>
              <a:t>9</a:t>
            </a:r>
            <a:r>
              <a:rPr lang="uk-UA" sz="1800" b="0" dirty="0">
                <a:solidFill>
                  <a:srgbClr val="0070C0"/>
                </a:solidFill>
                <a:effectLst/>
                <a:latin typeface="+mn-lt"/>
                <a:ea typeface="Calibri" panose="020F0502020204030204" pitchFamily="34" charset="0"/>
                <a:cs typeface="Times New Roman" panose="02020603050405020304" pitchFamily="18" charset="0"/>
              </a:rPr>
              <a:t>-10 чверть) </a:t>
            </a:r>
            <a:r>
              <a:rPr lang="uk-UA" sz="1800" b="1" dirty="0">
                <a:solidFill>
                  <a:srgbClr val="0070C0"/>
                </a:solidFill>
                <a:effectLst/>
                <a:latin typeface="+mn-lt"/>
                <a:ea typeface="Calibri" panose="020F0502020204030204" pitchFamily="34" charset="0"/>
                <a:cs typeface="Times New Roman" panose="02020603050405020304" pitchFamily="18" charset="0"/>
              </a:rPr>
              <a:t>Обсяг навчальних занять  </a:t>
            </a:r>
            <a:r>
              <a:rPr lang="uk-UA" sz="1800" b="0" dirty="0">
                <a:solidFill>
                  <a:srgbClr val="0070C0"/>
                </a:solidFill>
                <a:effectLst/>
                <a:latin typeface="+mn-lt"/>
                <a:ea typeface="Calibri" panose="020F0502020204030204" pitchFamily="34" charset="0"/>
                <a:cs typeface="Times New Roman" panose="02020603050405020304" pitchFamily="18" charset="0"/>
              </a:rPr>
              <a:t>120 ГОДИН</a:t>
            </a:r>
            <a:br>
              <a:rPr lang="uk-UA" sz="1800" b="1" dirty="0">
                <a:solidFill>
                  <a:srgbClr val="0070C0"/>
                </a:solidFill>
                <a:effectLst/>
                <a:latin typeface="+mn-lt"/>
                <a:ea typeface="Calibri" panose="020F0502020204030204" pitchFamily="34" charset="0"/>
                <a:cs typeface="Times New Roman" panose="02020603050405020304" pitchFamily="18" charset="0"/>
              </a:rPr>
            </a:br>
            <a:r>
              <a:rPr lang="uk-UA" sz="1800" dirty="0">
                <a:solidFill>
                  <a:srgbClr val="0070C0"/>
                </a:solidFill>
                <a:effectLst/>
                <a:latin typeface="+mn-lt"/>
                <a:ea typeface="Calibri" panose="020F0502020204030204" pitchFamily="34" charset="0"/>
                <a:cs typeface="Times New Roman" panose="02020603050405020304" pitchFamily="18" charset="0"/>
              </a:rPr>
              <a:t> </a:t>
            </a:r>
            <a:r>
              <a:rPr lang="uk-UA" sz="1800" b="1" dirty="0">
                <a:solidFill>
                  <a:srgbClr val="0070C0"/>
                </a:solidFill>
                <a:effectLst/>
                <a:latin typeface="+mn-lt"/>
                <a:ea typeface="Calibri" panose="020F0502020204030204" pitchFamily="34" charset="0"/>
                <a:cs typeface="Times New Roman" panose="02020603050405020304" pitchFamily="18" charset="0"/>
              </a:rPr>
              <a:t>у </a:t>
            </a:r>
            <a:r>
              <a:rPr lang="uk-UA" sz="1800" b="1" dirty="0" err="1">
                <a:solidFill>
                  <a:srgbClr val="0070C0"/>
                </a:solidFill>
                <a:effectLst/>
                <a:latin typeface="+mn-lt"/>
                <a:ea typeface="Calibri" panose="020F0502020204030204" pitchFamily="34" charset="0"/>
                <a:cs typeface="Times New Roman" panose="02020603050405020304" pitchFamily="18" charset="0"/>
              </a:rPr>
              <a:t>т.ч</a:t>
            </a:r>
            <a:r>
              <a:rPr lang="uk-UA" sz="1800" b="1" dirty="0">
                <a:solidFill>
                  <a:srgbClr val="0070C0"/>
                </a:solidFill>
                <a:effectLst/>
                <a:latin typeface="+mn-lt"/>
                <a:ea typeface="Calibri" panose="020F0502020204030204" pitchFamily="34" charset="0"/>
                <a:cs typeface="Times New Roman" panose="02020603050405020304" pitchFamily="18" charset="0"/>
              </a:rPr>
              <a:t>. аудиторні заняття: </a:t>
            </a:r>
            <a:r>
              <a:rPr lang="uk-UA" sz="1800" dirty="0">
                <a:solidFill>
                  <a:srgbClr val="0070C0"/>
                </a:solidFill>
                <a:effectLst/>
                <a:latin typeface="+mn-lt"/>
                <a:ea typeface="Calibri" panose="020F0502020204030204" pitchFamily="34" charset="0"/>
                <a:cs typeface="Times New Roman" panose="02020603050405020304" pitchFamily="18" charset="0"/>
              </a:rPr>
              <a:t>4</a:t>
            </a:r>
            <a:r>
              <a:rPr lang="en-US" sz="1800" dirty="0">
                <a:solidFill>
                  <a:srgbClr val="0070C0"/>
                </a:solidFill>
                <a:effectLst/>
                <a:latin typeface="+mn-lt"/>
                <a:ea typeface="Calibri" panose="020F0502020204030204" pitchFamily="34" charset="0"/>
                <a:cs typeface="Times New Roman" panose="02020603050405020304" pitchFamily="18" charset="0"/>
              </a:rPr>
              <a:t> </a:t>
            </a:r>
            <a:r>
              <a:rPr lang="uk-UA" sz="1800" dirty="0">
                <a:solidFill>
                  <a:srgbClr val="0070C0"/>
                </a:solidFill>
                <a:effectLst/>
                <a:latin typeface="+mn-lt"/>
                <a:ea typeface="Calibri" panose="020F0502020204030204" pitchFamily="34" charset="0"/>
                <a:cs typeface="Times New Roman" panose="02020603050405020304" pitchFamily="18" charset="0"/>
              </a:rPr>
              <a:t>години на тиждень</a:t>
            </a:r>
            <a:br>
              <a:rPr lang="uk-UA" sz="1800" dirty="0">
                <a:solidFill>
                  <a:srgbClr val="0070C0"/>
                </a:solidFill>
                <a:effectLst/>
                <a:latin typeface="+mn-lt"/>
                <a:ea typeface="Calibri" panose="020F0502020204030204" pitchFamily="34" charset="0"/>
                <a:cs typeface="Times New Roman" panose="02020603050405020304" pitchFamily="18" charset="0"/>
              </a:rPr>
            </a:br>
            <a:r>
              <a:rPr lang="uk-UA" sz="1800" b="1" dirty="0">
                <a:solidFill>
                  <a:srgbClr val="0070C0"/>
                </a:solidFill>
                <a:effectLst/>
                <a:latin typeface="+mn-lt"/>
                <a:ea typeface="Calibri" panose="020F0502020204030204" pitchFamily="34" charset="0"/>
                <a:cs typeface="Times New Roman" panose="02020603050405020304" pitchFamily="18" charset="0"/>
              </a:rPr>
              <a:t>лекції </a:t>
            </a:r>
            <a:r>
              <a:rPr lang="uk-UA" sz="1800" dirty="0">
                <a:solidFill>
                  <a:srgbClr val="0070C0"/>
                </a:solidFill>
                <a:effectLst/>
                <a:latin typeface="+mn-lt"/>
                <a:ea typeface="Calibri" panose="020F0502020204030204" pitchFamily="34" charset="0"/>
                <a:cs typeface="Times New Roman" panose="02020603050405020304" pitchFamily="18" charset="0"/>
              </a:rPr>
              <a:t>2 години, </a:t>
            </a:r>
            <a:r>
              <a:rPr lang="uk-UA" sz="1800" b="1" dirty="0">
                <a:solidFill>
                  <a:srgbClr val="0070C0"/>
                </a:solidFill>
                <a:effectLst/>
                <a:latin typeface="+mn-lt"/>
                <a:ea typeface="Calibri" panose="020F0502020204030204" pitchFamily="34" charset="0"/>
                <a:cs typeface="Times New Roman" panose="02020603050405020304" pitchFamily="18" charset="0"/>
              </a:rPr>
              <a:t>практичні </a:t>
            </a:r>
            <a:r>
              <a:rPr lang="uk-UA" sz="1800" dirty="0">
                <a:solidFill>
                  <a:srgbClr val="0070C0"/>
                </a:solidFill>
                <a:effectLst/>
                <a:latin typeface="+mn-lt"/>
                <a:ea typeface="Calibri" panose="020F0502020204030204" pitchFamily="34" charset="0"/>
                <a:cs typeface="Times New Roman" panose="02020603050405020304" pitchFamily="18" charset="0"/>
              </a:rPr>
              <a:t>2 години</a:t>
            </a:r>
            <a:br>
              <a:rPr lang="uk-UA" sz="1800" dirty="0">
                <a:solidFill>
                  <a:srgbClr val="0070C0"/>
                </a:solidFill>
                <a:effectLst/>
                <a:latin typeface="+mn-lt"/>
                <a:ea typeface="Calibri" panose="020F0502020204030204" pitchFamily="34" charset="0"/>
                <a:cs typeface="Times New Roman" panose="02020603050405020304" pitchFamily="18" charset="0"/>
              </a:rPr>
            </a:br>
            <a:r>
              <a:rPr lang="uk-UA" sz="1800" b="1" dirty="0">
                <a:solidFill>
                  <a:srgbClr val="0070C0"/>
                </a:solidFill>
                <a:effectLst/>
                <a:latin typeface="+mn-lt"/>
                <a:ea typeface="Calibri" panose="020F0502020204030204" pitchFamily="34" charset="0"/>
                <a:cs typeface="Times New Roman" panose="02020603050405020304" pitchFamily="18" charset="0"/>
              </a:rPr>
              <a:t>Мова викладання УКРАЇНСЬКА</a:t>
            </a:r>
            <a:br>
              <a:rPr lang="uk-UA" sz="1800" b="1" dirty="0">
                <a:solidFill>
                  <a:srgbClr val="0070C0"/>
                </a:solidFill>
                <a:effectLst/>
                <a:latin typeface="+mn-lt"/>
                <a:ea typeface="Calibri" panose="020F0502020204030204" pitchFamily="34" charset="0"/>
                <a:cs typeface="Times New Roman" panose="02020603050405020304" pitchFamily="18" charset="0"/>
              </a:rPr>
            </a:br>
            <a:r>
              <a:rPr lang="uk-UA" sz="1800" b="1" dirty="0">
                <a:solidFill>
                  <a:srgbClr val="0070C0"/>
                </a:solidFill>
                <a:effectLst/>
                <a:latin typeface="+mn-lt"/>
                <a:ea typeface="Times New Roman" panose="02020603050405020304" pitchFamily="18" charset="0"/>
                <a:cs typeface="Times New Roman" panose="02020603050405020304" pitchFamily="18" charset="0"/>
              </a:rPr>
              <a:t>Кафедра, що викладає:</a:t>
            </a:r>
            <a:r>
              <a:rPr lang="uk-UA" sz="1800" dirty="0">
                <a:solidFill>
                  <a:srgbClr val="0070C0"/>
                </a:solidFill>
                <a:effectLst/>
                <a:latin typeface="+mn-lt"/>
                <a:ea typeface="Calibri" panose="020F0502020204030204" pitchFamily="34" charset="0"/>
                <a:cs typeface="Times New Roman" panose="02020603050405020304" pitchFamily="18" charset="0"/>
              </a:rPr>
              <a:t> </a:t>
            </a:r>
            <a:r>
              <a:rPr lang="uk-UA" sz="1800" dirty="0">
                <a:solidFill>
                  <a:srgbClr val="0070C0"/>
                </a:solidFill>
                <a:effectLst/>
                <a:latin typeface="+mn-lt"/>
                <a:ea typeface="Times New Roman" panose="02020603050405020304" pitchFamily="18" charset="0"/>
                <a:cs typeface="Times New Roman" panose="02020603050405020304" pitchFamily="18" charset="0"/>
              </a:rPr>
              <a:t>Маркетингу</a:t>
            </a:r>
            <a:br>
              <a:rPr lang="uk-UA" sz="1800" dirty="0">
                <a:solidFill>
                  <a:srgbClr val="0070C0"/>
                </a:solidFill>
                <a:effectLst/>
                <a:latin typeface="+mn-lt"/>
                <a:ea typeface="Calibri" panose="020F0502020204030204" pitchFamily="34" charset="0"/>
                <a:cs typeface="Times New Roman" panose="02020603050405020304" pitchFamily="18" charset="0"/>
              </a:rPr>
            </a:br>
            <a:r>
              <a:rPr lang="uk-UA" sz="1800" b="1" dirty="0">
                <a:solidFill>
                  <a:srgbClr val="0070C0"/>
                </a:solidFill>
                <a:effectLst/>
                <a:latin typeface="+mn-lt"/>
                <a:ea typeface="Times New Roman" panose="02020603050405020304" pitchFamily="18" charset="0"/>
              </a:rPr>
              <a:t>Сторінка курсу в ДО НТУ «ДП»: </a:t>
            </a:r>
            <a:r>
              <a:rPr lang="uk-UA" sz="1800" b="0" dirty="0">
                <a:solidFill>
                  <a:srgbClr val="0070C0"/>
                </a:solidFill>
                <a:effectLst/>
                <a:latin typeface="+mn-lt"/>
                <a:ea typeface="Calibri" panose="020F0502020204030204" pitchFamily="34" charset="0"/>
              </a:rPr>
              <a:t>https://do.nmu.org.ua/course/view.php?id=4519</a:t>
            </a:r>
            <a:br>
              <a:rPr lang="uk-UA" sz="1200" b="0" dirty="0">
                <a:solidFill>
                  <a:srgbClr val="0070C0"/>
                </a:solidFill>
                <a:latin typeface="+mn-lt"/>
              </a:rPr>
            </a:br>
            <a:r>
              <a:rPr lang="uk-UA" sz="1800" b="1" dirty="0">
                <a:solidFill>
                  <a:srgbClr val="0070C0"/>
                </a:solidFill>
                <a:effectLst/>
                <a:latin typeface="+mn-lt"/>
                <a:ea typeface="Calibri" panose="020F0502020204030204" pitchFamily="34" charset="0"/>
                <a:cs typeface="Times New Roman" panose="02020603050405020304" pitchFamily="18" charset="0"/>
              </a:rPr>
              <a:t>Онлайн-консультації: </a:t>
            </a:r>
            <a:r>
              <a:rPr lang="pl-PL" sz="1800" b="0" dirty="0">
                <a:solidFill>
                  <a:srgbClr val="0070C0"/>
                </a:solidFill>
                <a:effectLst/>
                <a:latin typeface="+mn-lt"/>
                <a:ea typeface="Calibri" panose="020F0502020204030204" pitchFamily="34" charset="0"/>
                <a:cs typeface="Times New Roman" panose="02020603050405020304" pitchFamily="18" charset="0"/>
              </a:rPr>
              <a:t>Microsoft Teams – </a:t>
            </a:r>
            <a:r>
              <a:rPr lang="uk-UA" sz="1800" b="0" dirty="0">
                <a:solidFill>
                  <a:srgbClr val="0070C0"/>
                </a:solidFill>
                <a:effectLst/>
                <a:latin typeface="+mn-lt"/>
                <a:ea typeface="Calibri" panose="020F0502020204030204" pitchFamily="34" charset="0"/>
                <a:cs typeface="Times New Roman" panose="02020603050405020304" pitchFamily="18" charset="0"/>
              </a:rPr>
              <a:t>група «</a:t>
            </a:r>
            <a:r>
              <a:rPr lang="uk-UA" sz="1800" b="0" dirty="0">
                <a:solidFill>
                  <a:srgbClr val="0070C0"/>
                </a:solidFill>
                <a:effectLst/>
                <a:latin typeface="+mn-lt"/>
                <a:ea typeface="Times New Roman" panose="02020603050405020304" pitchFamily="18" charset="0"/>
                <a:cs typeface="Times New Roman" panose="02020603050405020304" pitchFamily="18" charset="0"/>
              </a:rPr>
              <a:t>Маркетингова логістика</a:t>
            </a:r>
            <a:r>
              <a:rPr lang="uk-UA" sz="1800" b="0" dirty="0">
                <a:solidFill>
                  <a:srgbClr val="0070C0"/>
                </a:solidFill>
                <a:effectLst/>
                <a:latin typeface="+mn-lt"/>
                <a:ea typeface="Calibri" panose="020F0502020204030204" pitchFamily="34" charset="0"/>
                <a:cs typeface="Times New Roman" panose="02020603050405020304" pitchFamily="18" charset="0"/>
              </a:rPr>
              <a:t>»</a:t>
            </a:r>
            <a:br>
              <a:rPr lang="uk-UA" sz="1800" b="0" dirty="0">
                <a:solidFill>
                  <a:srgbClr val="0070C0"/>
                </a:solidFill>
                <a:effectLst/>
                <a:latin typeface="+mn-lt"/>
                <a:ea typeface="Calibri" panose="020F0502020204030204" pitchFamily="34" charset="0"/>
                <a:cs typeface="Times New Roman" panose="02020603050405020304" pitchFamily="18" charset="0"/>
              </a:rPr>
            </a:br>
            <a:r>
              <a:rPr lang="ru-RU" sz="1800" b="1" dirty="0">
                <a:solidFill>
                  <a:srgbClr val="0070C0"/>
                </a:solidFill>
                <a:effectLst/>
                <a:latin typeface="+mn-lt"/>
                <a:ea typeface="Times New Roman" panose="02020603050405020304" pitchFamily="18" charset="0"/>
                <a:cs typeface="Times New Roman" panose="02020603050405020304" pitchFamily="18" charset="0"/>
              </a:rPr>
              <a:t>Касян Сергій Якович, </a:t>
            </a:r>
            <a:r>
              <a:rPr lang="ru-RU" sz="1800" b="0" dirty="0" err="1">
                <a:solidFill>
                  <a:srgbClr val="0070C0"/>
                </a:solidFill>
                <a:effectLst/>
                <a:latin typeface="+mn-lt"/>
                <a:ea typeface="Times New Roman" panose="02020603050405020304" pitchFamily="18" charset="0"/>
                <a:cs typeface="Times New Roman" panose="02020603050405020304" pitchFamily="18" charset="0"/>
              </a:rPr>
              <a:t>Завідувач</a:t>
            </a:r>
            <a:r>
              <a:rPr lang="ru-RU" sz="1800" b="0" dirty="0">
                <a:solidFill>
                  <a:srgbClr val="0070C0"/>
                </a:solidFill>
                <a:effectLst/>
                <a:latin typeface="+mn-lt"/>
                <a:ea typeface="Times New Roman" panose="02020603050405020304" pitchFamily="18" charset="0"/>
                <a:cs typeface="Times New Roman" panose="02020603050405020304" pitchFamily="18" charset="0"/>
              </a:rPr>
              <a:t> </a:t>
            </a:r>
            <a:r>
              <a:rPr lang="ru-RU" sz="1800" b="0" dirty="0" err="1">
                <a:solidFill>
                  <a:srgbClr val="0070C0"/>
                </a:solidFill>
                <a:effectLst/>
                <a:latin typeface="+mn-lt"/>
                <a:ea typeface="Times New Roman" panose="02020603050405020304" pitchFamily="18" charset="0"/>
                <a:cs typeface="Times New Roman" panose="02020603050405020304" pitchFamily="18" charset="0"/>
              </a:rPr>
              <a:t>кафедри</a:t>
            </a:r>
            <a:r>
              <a:rPr lang="ru-RU" sz="1800" b="0" dirty="0">
                <a:solidFill>
                  <a:srgbClr val="0070C0"/>
                </a:solidFill>
                <a:effectLst/>
                <a:latin typeface="+mn-lt"/>
                <a:ea typeface="Times New Roman" panose="02020603050405020304" pitchFamily="18" charset="0"/>
                <a:cs typeface="Times New Roman" panose="02020603050405020304" pitchFamily="18" charset="0"/>
              </a:rPr>
              <a:t> маркетингу</a:t>
            </a:r>
            <a:br>
              <a:rPr lang="ru-RU" sz="1800" b="0" dirty="0">
                <a:solidFill>
                  <a:srgbClr val="0070C0"/>
                </a:solidFill>
                <a:effectLst/>
                <a:latin typeface="+mn-lt"/>
                <a:ea typeface="Calibri" panose="020F0502020204030204" pitchFamily="34" charset="0"/>
                <a:cs typeface="Times New Roman" panose="02020603050405020304" pitchFamily="18" charset="0"/>
              </a:rPr>
            </a:br>
            <a:r>
              <a:rPr lang="ru-RU" sz="1800" b="0" dirty="0">
                <a:solidFill>
                  <a:srgbClr val="0070C0"/>
                </a:solidFill>
                <a:effectLst/>
                <a:latin typeface="+mn-lt"/>
                <a:ea typeface="Times New Roman" panose="02020603050405020304" pitchFamily="18" charset="0"/>
                <a:cs typeface="Times New Roman" panose="02020603050405020304" pitchFamily="18" charset="0"/>
              </a:rPr>
              <a:t>кандидат </a:t>
            </a:r>
            <a:r>
              <a:rPr lang="ru-RU" sz="1800" b="0" dirty="0" err="1">
                <a:solidFill>
                  <a:srgbClr val="0070C0"/>
                </a:solidFill>
                <a:effectLst/>
                <a:latin typeface="+mn-lt"/>
                <a:ea typeface="Times New Roman" panose="02020603050405020304" pitchFamily="18" charset="0"/>
                <a:cs typeface="Times New Roman" panose="02020603050405020304" pitchFamily="18" charset="0"/>
              </a:rPr>
              <a:t>економічних</a:t>
            </a:r>
            <a:r>
              <a:rPr lang="ru-RU" sz="1800" b="0" dirty="0">
                <a:solidFill>
                  <a:srgbClr val="0070C0"/>
                </a:solidFill>
                <a:effectLst/>
                <a:latin typeface="+mn-lt"/>
                <a:ea typeface="Times New Roman" panose="02020603050405020304" pitchFamily="18" charset="0"/>
                <a:cs typeface="Times New Roman" panose="02020603050405020304" pitchFamily="18" charset="0"/>
              </a:rPr>
              <a:t> наук, доцент</a:t>
            </a:r>
            <a:br>
              <a:rPr lang="ru-RU" sz="1800" b="0" dirty="0">
                <a:solidFill>
                  <a:srgbClr val="0070C0"/>
                </a:solidFill>
                <a:effectLst/>
                <a:latin typeface="+mn-lt"/>
                <a:ea typeface="Calibri" panose="020F0502020204030204" pitchFamily="34" charset="0"/>
                <a:cs typeface="Times New Roman" panose="02020603050405020304" pitchFamily="18" charset="0"/>
              </a:rPr>
            </a:br>
            <a:r>
              <a:rPr lang="ru-RU" sz="1800" b="0" u="sng" dirty="0" err="1">
                <a:solidFill>
                  <a:srgbClr val="0070C0"/>
                </a:solidFill>
                <a:effectLst/>
                <a:latin typeface="+mn-lt"/>
                <a:ea typeface="Times New Roman" panose="02020603050405020304" pitchFamily="18" charset="0"/>
                <a:cs typeface="Times New Roman" panose="02020603050405020304" pitchFamily="18" charset="0"/>
              </a:rPr>
              <a:t>Персональна</a:t>
            </a:r>
            <a:r>
              <a:rPr lang="ru-RU" sz="1800" b="0" u="sng" dirty="0">
                <a:solidFill>
                  <a:srgbClr val="0070C0"/>
                </a:solidFill>
                <a:effectLst/>
                <a:latin typeface="+mn-lt"/>
                <a:ea typeface="Times New Roman" panose="02020603050405020304" pitchFamily="18" charset="0"/>
                <a:cs typeface="Times New Roman" panose="02020603050405020304" pitchFamily="18" charset="0"/>
              </a:rPr>
              <a:t> </a:t>
            </a:r>
            <a:r>
              <a:rPr lang="ru-RU" sz="1800" b="0" u="sng" dirty="0" err="1">
                <a:solidFill>
                  <a:srgbClr val="0070C0"/>
                </a:solidFill>
                <a:effectLst/>
                <a:latin typeface="+mn-lt"/>
                <a:ea typeface="Times New Roman" panose="02020603050405020304" pitchFamily="18" charset="0"/>
                <a:cs typeface="Times New Roman" panose="02020603050405020304" pitchFamily="18" charset="0"/>
              </a:rPr>
              <a:t>сторінка</a:t>
            </a:r>
            <a:r>
              <a:rPr lang="ru-RU" sz="1800" b="0" u="sng" dirty="0">
                <a:solidFill>
                  <a:srgbClr val="0070C0"/>
                </a:solidFill>
                <a:effectLst/>
                <a:latin typeface="+mn-lt"/>
                <a:ea typeface="Times New Roman" panose="02020603050405020304" pitchFamily="18" charset="0"/>
                <a:cs typeface="Times New Roman" panose="02020603050405020304" pitchFamily="18" charset="0"/>
              </a:rPr>
              <a:t> </a:t>
            </a:r>
            <a:r>
              <a:rPr lang="ru-RU" sz="1800" b="0" dirty="0">
                <a:solidFill>
                  <a:srgbClr val="0070C0"/>
                </a:solidFill>
                <a:effectLst/>
                <a:latin typeface="+mn-lt"/>
                <a:ea typeface="Times New Roman" panose="02020603050405020304" pitchFamily="18" charset="0"/>
                <a:cs typeface="Times New Roman" panose="02020603050405020304" pitchFamily="18" charset="0"/>
              </a:rPr>
              <a:t>https://mk.nmu.org.ua/ua/kaff/kasian.php</a:t>
            </a:r>
            <a:br>
              <a:rPr lang="ru-RU" sz="1800" b="0" dirty="0">
                <a:solidFill>
                  <a:srgbClr val="0070C0"/>
                </a:solidFill>
                <a:effectLst/>
                <a:latin typeface="+mn-lt"/>
                <a:ea typeface="Calibri" panose="020F0502020204030204" pitchFamily="34" charset="0"/>
                <a:cs typeface="Times New Roman" panose="02020603050405020304" pitchFamily="18" charset="0"/>
              </a:rPr>
            </a:br>
            <a:r>
              <a:rPr lang="ru-RU" sz="1800" b="0" u="sng" dirty="0">
                <a:solidFill>
                  <a:srgbClr val="0070C0"/>
                </a:solidFill>
                <a:effectLst/>
                <a:latin typeface="+mn-lt"/>
                <a:ea typeface="Times New Roman" panose="02020603050405020304" pitchFamily="18" charset="0"/>
              </a:rPr>
              <a:t>E-mail</a:t>
            </a:r>
            <a:r>
              <a:rPr lang="ru-RU" sz="1800" b="0" dirty="0">
                <a:solidFill>
                  <a:srgbClr val="0070C0"/>
                </a:solidFill>
                <a:effectLst/>
                <a:latin typeface="+mn-lt"/>
                <a:ea typeface="Times New Roman" panose="02020603050405020304" pitchFamily="18" charset="0"/>
              </a:rPr>
              <a:t>: Kasian.S.Ya@nmu.one</a:t>
            </a:r>
            <a:br>
              <a:rPr lang="uk-UA" sz="1800" dirty="0">
                <a:solidFill>
                  <a:srgbClr val="0070C0"/>
                </a:solidFill>
                <a:effectLst/>
                <a:latin typeface="+mn-lt"/>
                <a:ea typeface="Calibri" panose="020F0502020204030204" pitchFamily="34" charset="0"/>
                <a:cs typeface="Times New Roman" panose="02020603050405020304" pitchFamily="18" charset="0"/>
              </a:rPr>
            </a:br>
            <a:br>
              <a:rPr lang="uk-UA" sz="1200" dirty="0"/>
            </a:br>
            <a:endParaRPr lang="ru-RU" sz="2000" b="0" dirty="0">
              <a:solidFill>
                <a:srgbClr val="0070C0"/>
              </a:solidFill>
              <a:latin typeface="+mn-lt"/>
            </a:endParaRPr>
          </a:p>
        </p:txBody>
      </p:sp>
      <p:pic>
        <p:nvPicPr>
          <p:cNvPr id="5" name="Рисунок 1">
            <a:extLst>
              <a:ext uri="{FF2B5EF4-FFF2-40B4-BE49-F238E27FC236}">
                <a16:creationId xmlns:a16="http://schemas.microsoft.com/office/drawing/2014/main" id="{C2EA25F2-1905-45AD-A981-340CDD532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437" y="15079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3EA032BD-7022-469C-97DA-8CB6388B92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6652" y="565841"/>
            <a:ext cx="1115695" cy="886460"/>
          </a:xfrm>
          <a:prstGeom prst="rect">
            <a:avLst/>
          </a:prstGeom>
          <a:noFill/>
        </p:spPr>
      </p:pic>
      <p:pic>
        <p:nvPicPr>
          <p:cNvPr id="7" name="Рисунок 6">
            <a:extLst>
              <a:ext uri="{FF2B5EF4-FFF2-40B4-BE49-F238E27FC236}">
                <a16:creationId xmlns:a16="http://schemas.microsoft.com/office/drawing/2014/main" id="{C04C5B3E-C12E-48BC-B60F-4F78E74FBFC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6710" y="374222"/>
            <a:ext cx="1003935" cy="1419860"/>
          </a:xfrm>
          <a:prstGeom prst="rect">
            <a:avLst/>
          </a:prstGeom>
          <a:noFill/>
        </p:spPr>
      </p:pic>
      <p:pic>
        <p:nvPicPr>
          <p:cNvPr id="8" name="Рисунок 7">
            <a:extLst>
              <a:ext uri="{FF2B5EF4-FFF2-40B4-BE49-F238E27FC236}">
                <a16:creationId xmlns:a16="http://schemas.microsoft.com/office/drawing/2014/main" id="{B88D73DD-CC2C-4E93-BA54-AA589B74A3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3317" y="131652"/>
            <a:ext cx="1333500" cy="1662430"/>
          </a:xfrm>
          <a:prstGeom prst="rect">
            <a:avLst/>
          </a:prstGeom>
          <a:noFill/>
          <a:ln>
            <a:noFill/>
          </a:ln>
        </p:spPr>
      </p:pic>
    </p:spTree>
    <p:extLst>
      <p:ext uri="{BB962C8B-B14F-4D97-AF65-F5344CB8AC3E}">
        <p14:creationId xmlns:p14="http://schemas.microsoft.com/office/powerpoint/2010/main" val="68971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8229" y="1493823"/>
            <a:ext cx="6584833" cy="4798336"/>
          </a:xfrm>
        </p:spPr>
        <p:txBody>
          <a:bodyPr/>
          <a:lstStyle/>
          <a:p>
            <a:pPr indent="457200" algn="just">
              <a:lnSpc>
                <a:spcPct val="100000"/>
              </a:lnSpc>
            </a:pPr>
            <a:r>
              <a:rPr lang="uk-UA" sz="2400" b="0" dirty="0">
                <a:solidFill>
                  <a:srgbClr val="0070C0"/>
                </a:solidFill>
                <a:effectLst/>
                <a:latin typeface="+mn-lt"/>
                <a:ea typeface="Times New Roman" panose="02020603050405020304" pitchFamily="18" charset="0"/>
              </a:rPr>
              <a:t>    </a:t>
            </a:r>
            <a:r>
              <a:rPr lang="uk-UA" sz="1800" i="1" dirty="0">
                <a:solidFill>
                  <a:srgbClr val="0070C0"/>
                </a:solidFill>
                <a:effectLst/>
                <a:latin typeface="+mn-lt"/>
                <a:ea typeface="Times New Roman" panose="02020603050405020304" pitchFamily="18" charset="0"/>
                <a:cs typeface="Times New Roman" panose="02020603050405020304" pitchFamily="18" charset="0"/>
              </a:rPr>
              <a:t>Маркетингова логістика </a:t>
            </a:r>
            <a:r>
              <a:rPr lang="uk-UA" sz="1800" b="0" dirty="0">
                <a:solidFill>
                  <a:srgbClr val="0070C0"/>
                </a:solidFill>
                <a:effectLst/>
                <a:latin typeface="+mn-lt"/>
                <a:ea typeface="Times New Roman" panose="02020603050405020304" pitchFamily="18" charset="0"/>
                <a:cs typeface="Times New Roman" panose="02020603050405020304" pitchFamily="18" charset="0"/>
              </a:rPr>
              <a:t>– висвітлює </a:t>
            </a:r>
            <a:r>
              <a:rPr lang="uk-UA" sz="1800" b="0" dirty="0">
                <a:solidFill>
                  <a:srgbClr val="0070C0"/>
                </a:solidFill>
                <a:effectLst/>
                <a:latin typeface="+mn-lt"/>
                <a:ea typeface="Calibri" panose="020F0502020204030204" pitchFamily="34" charset="0"/>
                <a:cs typeface="Times New Roman" panose="02020603050405020304" pitchFamily="18" charset="0"/>
              </a:rPr>
              <a:t>дефініцію логістики у контексті взаємодії з маркетингом, системи трансформації товарів і логістичні процеси у площині маркетингу, роль маркетингових каналів, стратегію маркетингової логістики і логістичне управління. У курсі вивчаються маркетингова логістика в системі управління продажами, обґрунтування вибору постачальників, логістичну оптимізацію виробничої програми, стратегічно важливі рішення, що стосуються </a:t>
            </a:r>
            <a:r>
              <a:rPr lang="uk-UA" sz="1800" b="0" dirty="0" err="1">
                <a:solidFill>
                  <a:srgbClr val="0070C0"/>
                </a:solidFill>
                <a:effectLst/>
                <a:latin typeface="+mn-lt"/>
                <a:ea typeface="Calibri" panose="020F0502020204030204" pitchFamily="34" charset="0"/>
                <a:cs typeface="Times New Roman" panose="02020603050405020304" pitchFamily="18" charset="0"/>
              </a:rPr>
              <a:t>дистрибуційних</a:t>
            </a:r>
            <a:r>
              <a:rPr lang="uk-UA" sz="1800" b="0" dirty="0">
                <a:solidFill>
                  <a:srgbClr val="0070C0"/>
                </a:solidFill>
                <a:effectLst/>
                <a:latin typeface="+mn-lt"/>
                <a:ea typeface="Calibri" panose="020F0502020204030204" pitchFamily="34" charset="0"/>
                <a:cs typeface="Times New Roman" panose="02020603050405020304" pitchFamily="18" charset="0"/>
              </a:rPr>
              <a:t> змінних; моделі управління запасами. Здобувачі вищої освіти отримають уявлення про діяльність з управління матеріальними та інформаційними потоками при їхньому переміщенні від виробників до споживачів, орієнтовану на запити споживачів, що дозволяє формувати конкурентну перевагу в ланцюгу постачання на основі чітко вираженої ринкової орієнтації.</a:t>
            </a:r>
            <a:br>
              <a:rPr lang="uk-UA" sz="1800" b="0" dirty="0">
                <a:solidFill>
                  <a:srgbClr val="0070C0"/>
                </a:solidFill>
                <a:effectLst/>
                <a:latin typeface="+mn-lt"/>
                <a:ea typeface="Calibri" panose="020F0502020204030204" pitchFamily="34" charset="0"/>
                <a:cs typeface="Times New Roman" panose="02020603050405020304" pitchFamily="18" charset="0"/>
              </a:rPr>
            </a:br>
            <a:r>
              <a:rPr lang="uk-UA" sz="1800" b="0" dirty="0">
                <a:solidFill>
                  <a:srgbClr val="0070C0"/>
                </a:solidFill>
                <a:effectLst/>
                <a:latin typeface="+mn-lt"/>
                <a:ea typeface="Calibri" panose="020F0502020204030204" pitchFamily="34" charset="0"/>
                <a:cs typeface="Times New Roman" panose="02020603050405020304" pitchFamily="18" charset="0"/>
              </a:rPr>
              <a:t>       Цей курс побудовано на засадах </a:t>
            </a:r>
            <a:r>
              <a:rPr lang="uk-UA" sz="1800" b="0" i="1" dirty="0" err="1">
                <a:solidFill>
                  <a:srgbClr val="0070C0"/>
                </a:solidFill>
                <a:effectLst/>
                <a:latin typeface="+mn-lt"/>
                <a:ea typeface="Calibri" panose="020F0502020204030204" pitchFamily="34" charset="0"/>
                <a:cs typeface="Times New Roman" panose="02020603050405020304" pitchFamily="18" charset="0"/>
              </a:rPr>
              <a:t>Студентоцентрованого</a:t>
            </a:r>
            <a:r>
              <a:rPr lang="uk-UA" sz="1800" b="0" i="1" dirty="0">
                <a:solidFill>
                  <a:srgbClr val="0070C0"/>
                </a:solidFill>
                <a:effectLst/>
                <a:latin typeface="+mn-lt"/>
                <a:ea typeface="Calibri" panose="020F0502020204030204" pitchFamily="34" charset="0"/>
                <a:cs typeface="Times New Roman" panose="02020603050405020304" pitchFamily="18" charset="0"/>
              </a:rPr>
              <a:t> підходу (</a:t>
            </a:r>
            <a:r>
              <a:rPr lang="pl-PL" sz="1800" b="0" i="1" dirty="0">
                <a:solidFill>
                  <a:srgbClr val="0070C0"/>
                </a:solidFill>
                <a:effectLst/>
                <a:latin typeface="+mn-lt"/>
                <a:ea typeface="Calibri" panose="020F0502020204030204" pitchFamily="34" charset="0"/>
                <a:cs typeface="Times New Roman" panose="02020603050405020304" pitchFamily="18" charset="0"/>
              </a:rPr>
              <a:t>Student-Centered Approach)</a:t>
            </a:r>
            <a:r>
              <a:rPr lang="pl-PL" sz="1800" b="0" dirty="0">
                <a:solidFill>
                  <a:srgbClr val="0070C0"/>
                </a:solidFill>
                <a:effectLst/>
                <a:latin typeface="+mn-lt"/>
                <a:ea typeface="Calibri" panose="020F0502020204030204" pitchFamily="34" charset="0"/>
                <a:cs typeface="Times New Roman" panose="02020603050405020304" pitchFamily="18" charset="0"/>
              </a:rPr>
              <a:t>, </a:t>
            </a:r>
            <a:r>
              <a:rPr lang="uk-UA" sz="1800" b="0" dirty="0">
                <a:solidFill>
                  <a:srgbClr val="0070C0"/>
                </a:solidFill>
                <a:effectLst/>
                <a:latin typeface="+mn-lt"/>
                <a:ea typeface="Calibri" panose="020F0502020204030204" pitchFamily="34" charset="0"/>
                <a:cs typeface="Times New Roman" panose="02020603050405020304" pitchFamily="18" charset="0"/>
              </a:rPr>
              <a:t>який розглядає здобувача вищої освіти як суб’єкта з власними унікальними інтересами, потребами і досвідом, спроможного бути самостійним і відповідальним учасником освітнього процесу</a:t>
            </a:r>
            <a:r>
              <a:rPr lang="uk-UA" sz="1800" dirty="0">
                <a:solidFill>
                  <a:srgbClr val="0070C0"/>
                </a:solidFill>
                <a:effectLst/>
                <a:latin typeface="+mn-lt"/>
                <a:ea typeface="Calibri" panose="020F0502020204030204" pitchFamily="34" charset="0"/>
                <a:cs typeface="Times New Roman" panose="02020603050405020304" pitchFamily="18" charset="0"/>
              </a:rPr>
              <a:t>.</a:t>
            </a:r>
            <a:br>
              <a:rPr lang="uk-UA" sz="1800" dirty="0">
                <a:solidFill>
                  <a:srgbClr val="0070C0"/>
                </a:solidFill>
                <a:effectLst/>
                <a:latin typeface="+mn-lt"/>
                <a:ea typeface="Calibri" panose="020F0502020204030204" pitchFamily="34" charset="0"/>
                <a:cs typeface="Times New Roman" panose="02020603050405020304" pitchFamily="18" charset="0"/>
              </a:rPr>
            </a:br>
            <a:endParaRPr lang="ru-RU" sz="2000" b="0" dirty="0">
              <a:solidFill>
                <a:srgbClr val="0070C0"/>
              </a:solidFill>
              <a:latin typeface="+mn-lt"/>
            </a:endParaRPr>
          </a:p>
        </p:txBody>
      </p:sp>
      <p:pic>
        <p:nvPicPr>
          <p:cNvPr id="5" name="Рисунок 1">
            <a:extLst>
              <a:ext uri="{FF2B5EF4-FFF2-40B4-BE49-F238E27FC236}">
                <a16:creationId xmlns:a16="http://schemas.microsoft.com/office/drawing/2014/main" id="{F34282BC-AB00-4918-A452-63A2E50B40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8369" y="0"/>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3487439-4393-4E4F-9941-666A8A00D5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653" y="419326"/>
            <a:ext cx="1115695" cy="886460"/>
          </a:xfrm>
          <a:prstGeom prst="rect">
            <a:avLst/>
          </a:prstGeom>
          <a:noFill/>
        </p:spPr>
      </p:pic>
      <p:pic>
        <p:nvPicPr>
          <p:cNvPr id="7" name="Рисунок 6">
            <a:extLst>
              <a:ext uri="{FF2B5EF4-FFF2-40B4-BE49-F238E27FC236}">
                <a16:creationId xmlns:a16="http://schemas.microsoft.com/office/drawing/2014/main" id="{2B73D853-7AAB-494F-BE7C-2B5DBC4F21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697" y="131017"/>
            <a:ext cx="1003935" cy="1419860"/>
          </a:xfrm>
          <a:prstGeom prst="rect">
            <a:avLst/>
          </a:prstGeom>
          <a:noFill/>
        </p:spPr>
      </p:pic>
    </p:spTree>
    <p:extLst>
      <p:ext uri="{BB962C8B-B14F-4D97-AF65-F5344CB8AC3E}">
        <p14:creationId xmlns:p14="http://schemas.microsoft.com/office/powerpoint/2010/main" val="66481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4242469"/>
          </a:xfrm>
        </p:spPr>
        <p:txBody>
          <a:bodyPr/>
          <a:lstStyle/>
          <a:p>
            <a:pPr indent="450215" algn="just">
              <a:lnSpc>
                <a:spcPct val="100000"/>
              </a:lnSpc>
              <a:spcBef>
                <a:spcPts val="0"/>
              </a:spcBef>
            </a:pPr>
            <a:r>
              <a:rPr lang="uk-UA" sz="2400" b="0" dirty="0">
                <a:solidFill>
                  <a:srgbClr val="0070C0"/>
                </a:solidFill>
                <a:effectLst/>
                <a:latin typeface="+mj-lt"/>
                <a:ea typeface="Times New Roman" panose="02020603050405020304" pitchFamily="18" charset="0"/>
              </a:rPr>
              <a:t>    </a:t>
            </a:r>
            <a:r>
              <a:rPr lang="uk-UA" sz="2000" i="1" dirty="0">
                <a:solidFill>
                  <a:srgbClr val="0070C0"/>
                </a:solidFill>
                <a:effectLst/>
                <a:latin typeface="+mj-lt"/>
                <a:ea typeface="Times New Roman" panose="02020603050405020304" pitchFamily="18" charset="0"/>
                <a:cs typeface="Times New Roman" panose="02020603050405020304" pitchFamily="18" charset="0"/>
              </a:rPr>
              <a:t>Метою</a:t>
            </a:r>
            <a:r>
              <a:rPr lang="uk-UA" sz="2000" dirty="0">
                <a:solidFill>
                  <a:srgbClr val="0070C0"/>
                </a:solidFill>
                <a:effectLst/>
                <a:latin typeface="+mj-lt"/>
                <a:ea typeface="Times New Roman" panose="02020603050405020304" pitchFamily="18" charset="0"/>
                <a:cs typeface="Times New Roman" panose="02020603050405020304" pitchFamily="18" charset="0"/>
              </a:rPr>
              <a:t> викладання навчальної дисципліни «Маркетингова логістика» </a:t>
            </a:r>
            <a:r>
              <a:rPr lang="uk-UA" sz="2000" b="0" dirty="0">
                <a:solidFill>
                  <a:srgbClr val="0070C0"/>
                </a:solidFill>
                <a:effectLst/>
                <a:latin typeface="+mj-lt"/>
                <a:ea typeface="Times New Roman" panose="02020603050405020304" pitchFamily="18" charset="0"/>
                <a:cs typeface="Times New Roman" panose="02020603050405020304" pitchFamily="18" charset="0"/>
              </a:rPr>
              <a:t>є </a:t>
            </a:r>
            <a:r>
              <a:rPr lang="uk-UA" sz="2000" b="0" dirty="0">
                <a:solidFill>
                  <a:srgbClr val="0070C0"/>
                </a:solidFill>
                <a:effectLst/>
                <a:latin typeface="+mj-lt"/>
                <a:ea typeface="Calibri" panose="020F0502020204030204" pitchFamily="34" charset="0"/>
                <a:cs typeface="Times New Roman" panose="02020603050405020304" pitchFamily="18" charset="0"/>
              </a:rPr>
              <a:t>формування </a:t>
            </a:r>
            <a:r>
              <a:rPr lang="uk-UA" sz="2000" b="0" dirty="0" err="1">
                <a:solidFill>
                  <a:srgbClr val="0070C0"/>
                </a:solidFill>
                <a:effectLst/>
                <a:latin typeface="+mj-lt"/>
                <a:ea typeface="Calibri" panose="020F0502020204030204" pitchFamily="34" charset="0"/>
                <a:cs typeface="Times New Roman" panose="02020603050405020304" pitchFamily="18" charset="0"/>
              </a:rPr>
              <a:t>компетентностей</a:t>
            </a:r>
            <a:r>
              <a:rPr lang="uk-UA" sz="2000" b="0" dirty="0">
                <a:solidFill>
                  <a:srgbClr val="0070C0"/>
                </a:solidFill>
                <a:effectLst/>
                <a:latin typeface="+mj-lt"/>
                <a:ea typeface="Calibri" panose="020F0502020204030204" pitchFamily="34" charset="0"/>
                <a:cs typeface="Times New Roman" panose="02020603050405020304" pitchFamily="18" charset="0"/>
              </a:rPr>
              <a:t> і системи теоретичних знань і практичних навиків щодо сутності сучасної концепції логістики та її інтегрування з концепцією маркетингу, організації логістичних потоків і процесів у системі маркетингу, вибору стратегії маркетингової логістики і логістичного управління, оптимізації системи запасів.</a:t>
            </a:r>
          </a:p>
          <a:p>
            <a:pPr indent="450215" algn="just">
              <a:lnSpc>
                <a:spcPct val="100000"/>
              </a:lnSpc>
              <a:spcBef>
                <a:spcPts val="0"/>
              </a:spcBef>
            </a:pPr>
            <a:r>
              <a:rPr lang="uk-UA" sz="2000" dirty="0">
                <a:solidFill>
                  <a:srgbClr val="0070C0"/>
                </a:solidFill>
                <a:effectLst/>
                <a:latin typeface="+mj-lt"/>
                <a:ea typeface="Times New Roman" panose="02020603050405020304" pitchFamily="18" charset="0"/>
                <a:cs typeface="Times New Roman" panose="02020603050405020304" pitchFamily="18" charset="0"/>
              </a:rPr>
              <a:t>Завдання</a:t>
            </a:r>
            <a:r>
              <a:rPr lang="uk-UA" sz="2000" b="0" dirty="0">
                <a:solidFill>
                  <a:srgbClr val="0070C0"/>
                </a:solidFill>
                <a:effectLst/>
                <a:latin typeface="+mj-lt"/>
                <a:ea typeface="Times New Roman" panose="02020603050405020304" pitchFamily="18" charset="0"/>
                <a:cs typeface="Times New Roman" panose="02020603050405020304" pitchFamily="18" charset="0"/>
              </a:rPr>
              <a:t> курсу:</a:t>
            </a:r>
            <a:br>
              <a:rPr lang="uk-UA" sz="2000" b="0" dirty="0">
                <a:solidFill>
                  <a:srgbClr val="0070C0"/>
                </a:solidFill>
                <a:effectLst/>
                <a:latin typeface="+mj-lt"/>
                <a:ea typeface="Calibri" panose="020F0502020204030204" pitchFamily="34" charset="0"/>
                <a:cs typeface="Times New Roman" panose="02020603050405020304" pitchFamily="18" charset="0"/>
              </a:rPr>
            </a:br>
            <a:r>
              <a:rPr lang="uk-UA" sz="2000" b="0" dirty="0">
                <a:solidFill>
                  <a:srgbClr val="0070C0"/>
                </a:solidFill>
                <a:effectLst/>
                <a:latin typeface="+mj-lt"/>
                <a:ea typeface="Calibri" panose="020F0502020204030204" pitchFamily="34" charset="0"/>
                <a:cs typeface="Times New Roman" panose="02020603050405020304" pitchFamily="18" charset="0"/>
              </a:rPr>
              <a:t>- </a:t>
            </a:r>
            <a:r>
              <a:rPr lang="uk-UA" sz="2000" b="0" i="1" dirty="0">
                <a:solidFill>
                  <a:srgbClr val="0070C0"/>
                </a:solidFill>
                <a:effectLst/>
                <a:latin typeface="+mj-lt"/>
                <a:ea typeface="Times New Roman" panose="02020603050405020304" pitchFamily="18" charset="0"/>
                <a:cs typeface="Times New Roman" panose="02020603050405020304" pitchFamily="18" charset="0"/>
              </a:rPr>
              <a:t>ознайомити </a:t>
            </a:r>
            <a:r>
              <a:rPr lang="uk-UA" sz="2000" b="0" dirty="0">
                <a:solidFill>
                  <a:srgbClr val="0070C0"/>
                </a:solidFill>
                <a:effectLst/>
                <a:latin typeface="+mj-lt"/>
                <a:ea typeface="Times New Roman" panose="02020603050405020304" pitchFamily="18" charset="0"/>
                <a:cs typeface="Times New Roman" panose="02020603050405020304" pitchFamily="18" charset="0"/>
              </a:rPr>
              <a:t>здобувачів вищої освіти із </a:t>
            </a:r>
            <a:r>
              <a:rPr lang="uk-UA" sz="2000" b="0" dirty="0">
                <a:solidFill>
                  <a:srgbClr val="0070C0"/>
                </a:solidFill>
                <a:effectLst/>
                <a:latin typeface="+mj-lt"/>
                <a:ea typeface="Calibri" panose="020F0502020204030204" pitchFamily="34" charset="0"/>
                <a:cs typeface="Times New Roman" panose="02020603050405020304" pitchFamily="18" charset="0"/>
              </a:rPr>
              <a:t>формуванням комплексу дій, які охоплюють і поєднують</a:t>
            </a:r>
            <a:r>
              <a:rPr lang="uk-UA" sz="2000" b="0" i="1" dirty="0">
                <a:solidFill>
                  <a:srgbClr val="0070C0"/>
                </a:solidFill>
                <a:effectLst/>
                <a:latin typeface="+mj-lt"/>
                <a:ea typeface="Calibri" panose="020F0502020204030204" pitchFamily="34" charset="0"/>
                <a:cs typeface="Times New Roman" panose="02020603050405020304" pitchFamily="18" charset="0"/>
              </a:rPr>
              <a:t> </a:t>
            </a:r>
            <a:r>
              <a:rPr lang="uk-UA" sz="2000" b="0" dirty="0">
                <a:solidFill>
                  <a:srgbClr val="0070C0"/>
                </a:solidFill>
                <a:effectLst/>
                <a:latin typeface="+mj-lt"/>
                <a:ea typeface="Calibri" panose="020F0502020204030204" pitchFamily="34" charset="0"/>
                <a:cs typeface="Times New Roman" panose="02020603050405020304" pitchFamily="18" charset="0"/>
              </a:rPr>
              <a:t>всі сфери бізнесу для доставки товарів у такий спосіб, щоб задовольнити споживача і досягти мети діяльності компанії</a:t>
            </a:r>
            <a:r>
              <a:rPr lang="uk-UA" sz="2000" b="0" dirty="0">
                <a:solidFill>
                  <a:srgbClr val="0070C0"/>
                </a:solidFill>
                <a:effectLst/>
                <a:latin typeface="+mj-lt"/>
                <a:ea typeface="Times New Roman" panose="02020603050405020304" pitchFamily="18" charset="0"/>
                <a:cs typeface="Times New Roman" panose="02020603050405020304" pitchFamily="18" charset="0"/>
              </a:rPr>
              <a:t>;</a:t>
            </a:r>
            <a:br>
              <a:rPr lang="uk-UA" sz="2000" b="0" dirty="0">
                <a:solidFill>
                  <a:srgbClr val="0070C0"/>
                </a:solidFill>
                <a:effectLst/>
                <a:latin typeface="+mj-lt"/>
                <a:ea typeface="Calibri" panose="020F0502020204030204" pitchFamily="34" charset="0"/>
                <a:cs typeface="Times New Roman" panose="02020603050405020304" pitchFamily="18" charset="0"/>
              </a:rPr>
            </a:br>
            <a:r>
              <a:rPr lang="uk-UA" sz="2000" b="0" dirty="0">
                <a:solidFill>
                  <a:srgbClr val="0070C0"/>
                </a:solidFill>
                <a:effectLst/>
                <a:latin typeface="+mj-lt"/>
                <a:ea typeface="Calibri" panose="020F0502020204030204" pitchFamily="34" charset="0"/>
                <a:cs typeface="Times New Roman" panose="02020603050405020304" pitchFamily="18" charset="0"/>
              </a:rPr>
              <a:t>- </a:t>
            </a:r>
            <a:r>
              <a:rPr lang="uk-UA" sz="2000" b="0" i="1" dirty="0">
                <a:solidFill>
                  <a:srgbClr val="0070C0"/>
                </a:solidFill>
                <a:effectLst/>
                <a:latin typeface="+mj-lt"/>
                <a:ea typeface="Calibri" panose="020F0502020204030204" pitchFamily="34" charset="0"/>
                <a:cs typeface="Times New Roman" panose="02020603050405020304" pitchFamily="18" charset="0"/>
              </a:rPr>
              <a:t>навчити</a:t>
            </a:r>
            <a:r>
              <a:rPr lang="uk-UA" sz="2000" b="0" dirty="0">
                <a:solidFill>
                  <a:srgbClr val="0070C0"/>
                </a:solidFill>
                <a:effectLst/>
                <a:latin typeface="+mj-lt"/>
                <a:ea typeface="Calibri" panose="020F0502020204030204" pitchFamily="34" charset="0"/>
                <a:cs typeface="Times New Roman" panose="02020603050405020304" pitchFamily="18" charset="0"/>
              </a:rPr>
              <a:t> здобувачів вищої освіти визначенню таких логістичних чинників, як логістичні витрати, обслуговування клієнтів, управління запасами;</a:t>
            </a:r>
            <a:br>
              <a:rPr lang="uk-UA" sz="2000" b="0" dirty="0">
                <a:solidFill>
                  <a:srgbClr val="0070C0"/>
                </a:solidFill>
                <a:effectLst/>
                <a:latin typeface="+mj-lt"/>
                <a:ea typeface="Calibri" panose="020F0502020204030204" pitchFamily="34" charset="0"/>
                <a:cs typeface="Times New Roman" panose="02020603050405020304" pitchFamily="18" charset="0"/>
              </a:rPr>
            </a:br>
            <a:r>
              <a:rPr lang="uk-UA" sz="2000" b="0" dirty="0">
                <a:solidFill>
                  <a:srgbClr val="0070C0"/>
                </a:solidFill>
                <a:effectLst/>
                <a:latin typeface="+mj-lt"/>
                <a:ea typeface="Calibri" panose="020F0502020204030204" pitchFamily="34" charset="0"/>
                <a:cs typeface="Times New Roman" panose="02020603050405020304" pitchFamily="18" charset="0"/>
              </a:rPr>
              <a:t>- </a:t>
            </a:r>
            <a:r>
              <a:rPr lang="uk-UA" sz="2000" b="0" i="1" dirty="0">
                <a:solidFill>
                  <a:srgbClr val="0070C0"/>
                </a:solidFill>
                <a:effectLst/>
                <a:latin typeface="+mj-lt"/>
                <a:ea typeface="Times New Roman" panose="02020603050405020304" pitchFamily="18" charset="0"/>
                <a:cs typeface="Times New Roman" panose="02020603050405020304" pitchFamily="18" charset="0"/>
              </a:rPr>
              <a:t>ознайомити </a:t>
            </a:r>
            <a:r>
              <a:rPr lang="uk-UA" sz="2000" b="0" dirty="0">
                <a:solidFill>
                  <a:srgbClr val="0070C0"/>
                </a:solidFill>
                <a:effectLst/>
                <a:latin typeface="+mj-lt"/>
                <a:ea typeface="Times New Roman" panose="02020603050405020304" pitchFamily="18" charset="0"/>
                <a:cs typeface="Times New Roman" panose="02020603050405020304" pitchFamily="18" charset="0"/>
              </a:rPr>
              <a:t>здобувачів</a:t>
            </a:r>
            <a:r>
              <a:rPr lang="uk-UA" sz="2000" b="0" i="1" dirty="0">
                <a:solidFill>
                  <a:srgbClr val="0070C0"/>
                </a:solidFill>
                <a:effectLst/>
                <a:latin typeface="+mj-lt"/>
                <a:ea typeface="Times New Roman" panose="02020603050405020304" pitchFamily="18" charset="0"/>
                <a:cs typeface="Times New Roman" panose="02020603050405020304" pitchFamily="18" charset="0"/>
              </a:rPr>
              <a:t> </a:t>
            </a:r>
            <a:r>
              <a:rPr lang="uk-UA" sz="2000" b="0" dirty="0">
                <a:solidFill>
                  <a:srgbClr val="0070C0"/>
                </a:solidFill>
                <a:effectLst/>
                <a:latin typeface="+mj-lt"/>
                <a:ea typeface="Times New Roman" panose="02020603050405020304" pitchFamily="18" charset="0"/>
                <a:cs typeface="Times New Roman" panose="02020603050405020304" pitchFamily="18" charset="0"/>
              </a:rPr>
              <a:t>з </a:t>
            </a:r>
            <a:r>
              <a:rPr lang="uk-UA" sz="2000" b="0" dirty="0">
                <a:solidFill>
                  <a:srgbClr val="0070C0"/>
                </a:solidFill>
                <a:effectLst/>
                <a:latin typeface="+mj-lt"/>
                <a:ea typeface="Calibri" panose="020F0502020204030204" pitchFamily="34" charset="0"/>
                <a:cs typeface="Times New Roman" panose="02020603050405020304" pitchFamily="18" charset="0"/>
              </a:rPr>
              <a:t>підходами до виконання техніко-економічних розрахунків, пов’язаних з аналізом та обґрунтуванням ефективного управління різноманітними ресурсними потоками</a:t>
            </a:r>
            <a:r>
              <a:rPr lang="uk-UA" sz="2000" b="0" dirty="0">
                <a:solidFill>
                  <a:srgbClr val="0070C0"/>
                </a:solidFill>
                <a:effectLst/>
                <a:latin typeface="+mj-lt"/>
                <a:ea typeface="Times New Roman" panose="02020603050405020304" pitchFamily="18" charset="0"/>
                <a:cs typeface="Times New Roman" panose="02020603050405020304" pitchFamily="18" charset="0"/>
              </a:rPr>
              <a:t>;</a:t>
            </a:r>
            <a:br>
              <a:rPr lang="uk-UA" sz="2000" b="0" dirty="0">
                <a:solidFill>
                  <a:srgbClr val="0070C0"/>
                </a:solidFill>
                <a:effectLst/>
                <a:latin typeface="+mj-lt"/>
                <a:ea typeface="Calibri" panose="020F0502020204030204" pitchFamily="34" charset="0"/>
                <a:cs typeface="Times New Roman" panose="02020603050405020304" pitchFamily="18" charset="0"/>
              </a:rPr>
            </a:br>
            <a:endParaRPr lang="uk-UA" sz="2000" b="0" dirty="0">
              <a:solidFill>
                <a:srgbClr val="0070C0"/>
              </a:solidFill>
              <a:effectLst/>
              <a:latin typeface="+mj-lt"/>
              <a:ea typeface="Calibri" panose="020F0502020204030204" pitchFamily="34" charset="0"/>
              <a:cs typeface="Times New Roman" panose="02020603050405020304" pitchFamily="18" charset="0"/>
            </a:endParaRPr>
          </a:p>
          <a:p>
            <a:pPr indent="450215" algn="just">
              <a:lnSpc>
                <a:spcPct val="100000"/>
              </a:lnSpc>
              <a:spcBef>
                <a:spcPts val="0"/>
              </a:spcBef>
            </a:pPr>
            <a:r>
              <a:rPr lang="uk-UA" sz="1800" b="0" dirty="0">
                <a:solidFill>
                  <a:srgbClr val="000000"/>
                </a:solidFill>
                <a:effectLst/>
                <a:ea typeface="Calibri" panose="020F0502020204030204" pitchFamily="34" charset="0"/>
                <a:cs typeface="Times New Roman" panose="02020603050405020304" pitchFamily="18" charset="0"/>
              </a:rPr>
              <a:t> </a:t>
            </a:r>
            <a:endParaRPr lang="ru-RU"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6029608"/>
            <a:ext cx="9960655" cy="532303"/>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CE4AE535-C2A7-4E47-AEA0-0A3D1F1D9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205" y="433216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522266AD-E2B6-45A7-9B98-3806921AA4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983" y="4555390"/>
            <a:ext cx="1450210" cy="1119800"/>
          </a:xfrm>
          <a:prstGeom prst="rect">
            <a:avLst/>
          </a:prstGeom>
          <a:noFill/>
        </p:spPr>
      </p:pic>
      <p:pic>
        <p:nvPicPr>
          <p:cNvPr id="8" name="Рисунок 7">
            <a:extLst>
              <a:ext uri="{FF2B5EF4-FFF2-40B4-BE49-F238E27FC236}">
                <a16:creationId xmlns:a16="http://schemas.microsoft.com/office/drawing/2014/main" id="{BA71BD91-E8A9-44A5-B2D5-F920D25FA0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378" y="4432539"/>
            <a:ext cx="1003935" cy="1419860"/>
          </a:xfrm>
          <a:prstGeom prst="rect">
            <a:avLst/>
          </a:prstGeom>
          <a:noFill/>
        </p:spPr>
      </p:pic>
    </p:spTree>
    <p:extLst>
      <p:ext uri="{BB962C8B-B14F-4D97-AF65-F5344CB8AC3E}">
        <p14:creationId xmlns:p14="http://schemas.microsoft.com/office/powerpoint/2010/main" val="116024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2015" y="1023042"/>
            <a:ext cx="6584833" cy="5187636"/>
          </a:xfrm>
        </p:spPr>
        <p:txBody>
          <a:bodyPr/>
          <a:lstStyle/>
          <a:p>
            <a:pPr indent="450215" algn="just">
              <a:lnSpc>
                <a:spcPct val="100000"/>
              </a:lnSpc>
              <a:spcBef>
                <a:spcPts val="0"/>
              </a:spcBef>
            </a:pPr>
            <a:r>
              <a:rPr lang="uk-UA" sz="2400" dirty="0">
                <a:solidFill>
                  <a:srgbClr val="0070C0"/>
                </a:solidFill>
                <a:effectLst/>
                <a:latin typeface="+mj-lt"/>
                <a:ea typeface="Times New Roman" panose="02020603050405020304" pitchFamily="18" charset="0"/>
                <a:cs typeface="Times New Roman" panose="02020603050405020304" pitchFamily="18" charset="0"/>
              </a:rPr>
              <a:t>Завдання</a:t>
            </a:r>
            <a:br>
              <a:rPr lang="uk-UA" sz="2000" b="0" i="1" dirty="0">
                <a:solidFill>
                  <a:srgbClr val="0070C0"/>
                </a:solidFill>
                <a:effectLst/>
                <a:ea typeface="Times New Roman" panose="02020603050405020304" pitchFamily="18" charset="0"/>
                <a:cs typeface="Times New Roman" panose="02020603050405020304" pitchFamily="18" charset="0"/>
              </a:rPr>
            </a:br>
            <a:r>
              <a:rPr lang="uk-UA" sz="2000" b="0" i="1" dirty="0">
                <a:solidFill>
                  <a:srgbClr val="0070C0"/>
                </a:solidFill>
                <a:effectLst/>
                <a:ea typeface="Times New Roman" panose="02020603050405020304" pitchFamily="18" charset="0"/>
                <a:cs typeface="Times New Roman" panose="02020603050405020304" pitchFamily="18" charset="0"/>
              </a:rPr>
              <a:t>- сформувати навички </a:t>
            </a:r>
            <a:r>
              <a:rPr lang="uk-UA" sz="2000" b="0" dirty="0">
                <a:solidFill>
                  <a:srgbClr val="0070C0"/>
                </a:solidFill>
                <a:effectLst/>
                <a:ea typeface="Times New Roman" panose="02020603050405020304" pitchFamily="18" charset="0"/>
                <a:cs typeface="Times New Roman" panose="02020603050405020304" pitchFamily="18" charset="0"/>
              </a:rPr>
              <a:t>щодо встановлення ф</a:t>
            </a:r>
            <a:r>
              <a:rPr lang="uk-UA" sz="2000" b="0" dirty="0">
                <a:solidFill>
                  <a:srgbClr val="0070C0"/>
                </a:solidFill>
                <a:effectLst/>
                <a:ea typeface="Calibri" panose="020F0502020204030204" pitchFamily="34" charset="0"/>
                <a:cs typeface="Times New Roman" panose="02020603050405020304" pitchFamily="18" charset="0"/>
              </a:rPr>
              <a:t>ункціональної, фазової, інституціональної структуризації логістичних систем, маркетингового забезпечення функціонування логістичного ланцюга поставок</a:t>
            </a:r>
            <a:r>
              <a:rPr lang="uk-UA" sz="2000" b="0" dirty="0">
                <a:solidFill>
                  <a:srgbClr val="0070C0"/>
                </a:solidFill>
                <a:effectLst/>
                <a:ea typeface="Times New Roman" panose="02020603050405020304" pitchFamily="18" charset="0"/>
                <a:cs typeface="Times New Roman" panose="02020603050405020304" pitchFamily="18" charset="0"/>
              </a:rPr>
              <a:t>;</a:t>
            </a:r>
            <a:br>
              <a:rPr lang="uk-UA" sz="2000" b="0" dirty="0">
                <a:solidFill>
                  <a:srgbClr val="0070C0"/>
                </a:solidFill>
                <a:effectLst/>
                <a:ea typeface="Calibri" panose="020F0502020204030204" pitchFamily="34" charset="0"/>
                <a:cs typeface="Times New Roman" panose="02020603050405020304" pitchFamily="18" charset="0"/>
              </a:rPr>
            </a:br>
            <a:r>
              <a:rPr lang="uk-UA" sz="2000" b="0" dirty="0">
                <a:solidFill>
                  <a:srgbClr val="0070C0"/>
                </a:solidFill>
                <a:effectLst/>
                <a:ea typeface="Calibri" panose="020F0502020204030204" pitchFamily="34" charset="0"/>
                <a:cs typeface="Times New Roman" panose="02020603050405020304" pitchFamily="18" charset="0"/>
              </a:rPr>
              <a:t>- </a:t>
            </a:r>
            <a:r>
              <a:rPr lang="uk-UA" sz="2000" b="0" i="1" dirty="0">
                <a:solidFill>
                  <a:srgbClr val="0070C0"/>
                </a:solidFill>
                <a:effectLst/>
                <a:ea typeface="Times New Roman" panose="02020603050405020304" pitchFamily="18" charset="0"/>
                <a:cs typeface="Times New Roman" panose="02020603050405020304" pitchFamily="18" charset="0"/>
              </a:rPr>
              <a:t>сформувати навички </a:t>
            </a:r>
            <a:r>
              <a:rPr lang="uk-UA" sz="2000" b="0" dirty="0">
                <a:solidFill>
                  <a:srgbClr val="0070C0"/>
                </a:solidFill>
                <a:effectLst/>
                <a:ea typeface="Times New Roman" panose="02020603050405020304" pitchFamily="18" charset="0"/>
                <a:cs typeface="Times New Roman" panose="02020603050405020304" pitchFamily="18" charset="0"/>
              </a:rPr>
              <a:t>з використання </a:t>
            </a:r>
            <a:r>
              <a:rPr lang="uk-UA" sz="2000" b="0" dirty="0">
                <a:solidFill>
                  <a:srgbClr val="0070C0"/>
                </a:solidFill>
                <a:effectLst/>
                <a:ea typeface="Calibri" panose="020F0502020204030204" pitchFamily="34" charset="0"/>
                <a:cs typeface="Times New Roman" panose="02020603050405020304" pitchFamily="18" charset="0"/>
              </a:rPr>
              <a:t>методики оптимізаційного розрахунку рівня спеціалізації, обґрунтування вибору постачальників, логістичної оптимізації виробничої програми;</a:t>
            </a:r>
            <a:br>
              <a:rPr lang="uk-UA" sz="2000" b="0" dirty="0">
                <a:solidFill>
                  <a:srgbClr val="0070C0"/>
                </a:solidFill>
                <a:effectLst/>
                <a:ea typeface="Calibri" panose="020F0502020204030204" pitchFamily="34" charset="0"/>
                <a:cs typeface="Times New Roman" panose="02020603050405020304" pitchFamily="18" charset="0"/>
              </a:rPr>
            </a:br>
            <a:r>
              <a:rPr lang="uk-UA" sz="2000" b="0" dirty="0">
                <a:solidFill>
                  <a:srgbClr val="0070C0"/>
                </a:solidFill>
                <a:effectLst/>
                <a:ea typeface="Calibri" panose="020F0502020204030204" pitchFamily="34" charset="0"/>
                <a:cs typeface="Times New Roman" panose="02020603050405020304" pitchFamily="18" charset="0"/>
              </a:rPr>
              <a:t>- </a:t>
            </a:r>
            <a:r>
              <a:rPr lang="uk-UA" sz="2000" b="0" i="1" dirty="0">
                <a:solidFill>
                  <a:srgbClr val="0070C0"/>
                </a:solidFill>
                <a:effectLst/>
                <a:ea typeface="Calibri" panose="020F0502020204030204" pitchFamily="34" charset="0"/>
                <a:cs typeface="Times New Roman" panose="02020603050405020304" pitchFamily="18" charset="0"/>
              </a:rPr>
              <a:t>навчити</a:t>
            </a:r>
            <a:r>
              <a:rPr lang="uk-UA" sz="2000" b="0" dirty="0">
                <a:solidFill>
                  <a:srgbClr val="0070C0"/>
                </a:solidFill>
                <a:effectLst/>
                <a:ea typeface="Calibri" panose="020F0502020204030204" pitchFamily="34" charset="0"/>
                <a:cs typeface="Times New Roman" panose="02020603050405020304" pitchFamily="18" charset="0"/>
              </a:rPr>
              <a:t> здобувачів вищої освіти ухвалювати стратегічно важливі рішення, що стосуються </a:t>
            </a:r>
            <a:r>
              <a:rPr lang="uk-UA" sz="2000" b="0" dirty="0" err="1">
                <a:solidFill>
                  <a:srgbClr val="0070C0"/>
                </a:solidFill>
                <a:effectLst/>
                <a:ea typeface="Calibri" panose="020F0502020204030204" pitchFamily="34" charset="0"/>
                <a:cs typeface="Times New Roman" panose="02020603050405020304" pitchFamily="18" charset="0"/>
              </a:rPr>
              <a:t>дистрибуційних</a:t>
            </a:r>
            <a:r>
              <a:rPr lang="uk-UA" sz="2000" b="0" dirty="0">
                <a:solidFill>
                  <a:srgbClr val="0070C0"/>
                </a:solidFill>
                <a:effectLst/>
                <a:ea typeface="Calibri" panose="020F0502020204030204" pitchFamily="34" charset="0"/>
                <a:cs typeface="Times New Roman" panose="02020603050405020304" pitchFamily="18" charset="0"/>
              </a:rPr>
              <a:t> змінних; інтерпретувати вплив чинників-мотивів на величину запасів підприємства, встановлювати залежність витрат запасів і рівня обслуговування.</a:t>
            </a:r>
            <a:br>
              <a:rPr lang="uk-UA" sz="2000" b="0" dirty="0">
                <a:solidFill>
                  <a:srgbClr val="0070C0"/>
                </a:solidFill>
                <a:effectLst/>
                <a:ea typeface="Calibri" panose="020F0502020204030204" pitchFamily="34" charset="0"/>
                <a:cs typeface="Times New Roman" panose="02020603050405020304" pitchFamily="18" charset="0"/>
              </a:rPr>
            </a:br>
            <a:endParaRPr lang="ru-RU" sz="2000" b="0" dirty="0">
              <a:solidFill>
                <a:srgbClr val="0070C0"/>
              </a:solidFill>
            </a:endParaRPr>
          </a:p>
        </p:txBody>
      </p:sp>
      <p:pic>
        <p:nvPicPr>
          <p:cNvPr id="5" name="Рисунок 1">
            <a:extLst>
              <a:ext uri="{FF2B5EF4-FFF2-40B4-BE49-F238E27FC236}">
                <a16:creationId xmlns:a16="http://schemas.microsoft.com/office/drawing/2014/main" id="{8F0A2300-51C3-4821-91E9-3E3B340C8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7910" y="7430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047D5606-C6C1-49FB-A3DD-FB082F35EA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1653" y="297533"/>
            <a:ext cx="1362075" cy="1119800"/>
          </a:xfrm>
          <a:prstGeom prst="rect">
            <a:avLst/>
          </a:prstGeom>
          <a:noFill/>
        </p:spPr>
      </p:pic>
      <p:pic>
        <p:nvPicPr>
          <p:cNvPr id="7" name="Рисунок 6">
            <a:extLst>
              <a:ext uri="{FF2B5EF4-FFF2-40B4-BE49-F238E27FC236}">
                <a16:creationId xmlns:a16="http://schemas.microsoft.com/office/drawing/2014/main" id="{11E08FFA-D90B-4C13-BBA6-2109AF74D0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536" y="297533"/>
            <a:ext cx="1003935" cy="1419860"/>
          </a:xfrm>
          <a:prstGeom prst="rect">
            <a:avLst/>
          </a:prstGeom>
          <a:noFill/>
        </p:spPr>
      </p:pic>
    </p:spTree>
    <p:extLst>
      <p:ext uri="{BB962C8B-B14F-4D97-AF65-F5344CB8AC3E}">
        <p14:creationId xmlns:p14="http://schemas.microsoft.com/office/powerpoint/2010/main" val="320357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pPr lvl="0" algn="ctr">
              <a:lnSpc>
                <a:spcPct val="100000"/>
              </a:lnSpc>
              <a:spcBef>
                <a:spcPts val="0"/>
              </a:spcBef>
              <a:buClr>
                <a:srgbClr val="000000"/>
              </a:buClr>
              <a:buSzPts val="1400"/>
              <a:tabLst>
                <a:tab pos="1890395" algn="l"/>
              </a:tabLst>
            </a:pPr>
            <a:r>
              <a:rPr lang="uk-UA" sz="2400" b="0" dirty="0">
                <a:solidFill>
                  <a:srgbClr val="0070C0"/>
                </a:solidFill>
                <a:effectLst/>
                <a:ea typeface="Times New Roman" panose="02020603050405020304" pitchFamily="18" charset="0"/>
              </a:rPr>
              <a:t>  </a:t>
            </a:r>
            <a:r>
              <a:rPr lang="uk-UA" sz="1800" b="0"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spc="0" dirty="0">
                <a:solidFill>
                  <a:srgbClr val="0070C0"/>
                </a:solidFill>
                <a:effectLst/>
                <a:latin typeface="+mj-lt"/>
                <a:ea typeface="Times New Roman" panose="02020603050405020304" pitchFamily="18" charset="0"/>
                <a:cs typeface="Times New Roman" panose="02020603050405020304" pitchFamily="18" charset="0"/>
              </a:rPr>
              <a:t>Результати навчання:</a:t>
            </a:r>
            <a:endParaRPr lang="uk-UA" sz="2200" spc="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uk-UA" sz="2000" b="0" i="1" dirty="0">
                <a:solidFill>
                  <a:srgbClr val="0070C0"/>
                </a:solidFill>
                <a:effectLst/>
                <a:latin typeface="+mj-lt"/>
                <a:ea typeface="Calibri" panose="020F0502020204030204" pitchFamily="34" charset="0"/>
                <a:cs typeface="Times New Roman" panose="02020603050405020304" pitchFamily="18" charset="0"/>
              </a:rPr>
              <a:t>вміти </a:t>
            </a:r>
            <a:r>
              <a:rPr lang="uk-UA" sz="2000" b="0" dirty="0">
                <a:solidFill>
                  <a:srgbClr val="0070C0"/>
                </a:solidFill>
                <a:effectLst/>
                <a:latin typeface="+mj-lt"/>
                <a:ea typeface="Calibri" panose="020F0502020204030204" pitchFamily="34" charset="0"/>
                <a:cs typeface="Times New Roman" panose="02020603050405020304" pitchFamily="18" charset="0"/>
              </a:rPr>
              <a:t>управляти різноманітними потоками (людськими, речовими, енергетичними, фінансовими і т. п.);</a:t>
            </a:r>
          </a:p>
          <a:p>
            <a:pPr marL="342900" lvl="0" indent="-342900" algn="just">
              <a:lnSpc>
                <a:spcPct val="100000"/>
              </a:lnSpc>
              <a:spcBef>
                <a:spcPts val="0"/>
              </a:spcBef>
              <a:buFont typeface="Symbol" panose="05050102010706020507" pitchFamily="18" charset="2"/>
              <a:buChar char=""/>
            </a:pPr>
            <a:r>
              <a:rPr lang="uk-UA" sz="2000" b="0" i="1" dirty="0">
                <a:solidFill>
                  <a:srgbClr val="0070C0"/>
                </a:solidFill>
                <a:effectLst/>
                <a:latin typeface="+mj-lt"/>
                <a:ea typeface="Times New Roman" panose="02020603050405020304" pitchFamily="18" charset="0"/>
                <a:cs typeface="Times New Roman" panose="02020603050405020304" pitchFamily="18" charset="0"/>
              </a:rPr>
              <a:t>знати </a:t>
            </a:r>
            <a:r>
              <a:rPr lang="uk-UA" sz="2000" b="0" dirty="0">
                <a:solidFill>
                  <a:srgbClr val="0070C0"/>
                </a:solidFill>
                <a:effectLst/>
                <a:latin typeface="+mj-lt"/>
                <a:ea typeface="Calibri" panose="020F0502020204030204" pitchFamily="34" charset="0"/>
                <a:cs typeface="Times New Roman" panose="02020603050405020304" pitchFamily="18" charset="0"/>
              </a:rPr>
              <a:t>сукупність різних видів діяльності з метою отримання необхідної кількості вантажу в потрібному місці у потрібний час з мінімальними витратами</a:t>
            </a:r>
            <a:r>
              <a:rPr lang="uk-UA" sz="2000" b="0" dirty="0">
                <a:solidFill>
                  <a:srgbClr val="0070C0"/>
                </a:solidFill>
                <a:effectLst/>
                <a:latin typeface="+mj-lt"/>
                <a:ea typeface="Times New Roman" panose="02020603050405020304" pitchFamily="18" charset="0"/>
                <a:cs typeface="Times New Roman" panose="02020603050405020304" pitchFamily="18" charset="0"/>
              </a:rPr>
              <a:t>;</a:t>
            </a:r>
            <a:endParaRPr lang="uk-UA" sz="2000" b="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uk-UA" sz="2000" b="0" i="1" dirty="0">
                <a:solidFill>
                  <a:srgbClr val="0070C0"/>
                </a:solidFill>
                <a:effectLst/>
                <a:latin typeface="+mj-lt"/>
                <a:ea typeface="Times New Roman" panose="02020603050405020304" pitchFamily="18" charset="0"/>
                <a:cs typeface="Times New Roman" panose="02020603050405020304" pitchFamily="18" charset="0"/>
              </a:rPr>
              <a:t>знати </a:t>
            </a:r>
            <a:r>
              <a:rPr lang="uk-UA" sz="2000" b="0" dirty="0">
                <a:solidFill>
                  <a:srgbClr val="0070C0"/>
                </a:solidFill>
                <a:effectLst/>
                <a:latin typeface="+mj-lt"/>
                <a:ea typeface="Calibri" panose="020F0502020204030204" pitchFamily="34" charset="0"/>
                <a:cs typeface="Times New Roman" panose="02020603050405020304" pitchFamily="18" charset="0"/>
              </a:rPr>
              <a:t>дефініцію логістики у контексті взаємодії з маркетингом, системи трансформації товарів і логістичні процеси у площині маркетингу, інфраструктуру логістичних процесів</a:t>
            </a:r>
            <a:r>
              <a:rPr lang="uk-UA" sz="2000" b="0" dirty="0">
                <a:solidFill>
                  <a:srgbClr val="0070C0"/>
                </a:solidFill>
                <a:effectLst/>
                <a:latin typeface="+mj-lt"/>
                <a:ea typeface="Times New Roman" panose="02020603050405020304" pitchFamily="18" charset="0"/>
                <a:cs typeface="Times New Roman" panose="02020603050405020304" pitchFamily="18" charset="0"/>
              </a:rPr>
              <a:t>;</a:t>
            </a:r>
            <a:endParaRPr lang="uk-UA" sz="2000" b="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uk-UA" sz="2000" b="0" i="1" dirty="0">
                <a:solidFill>
                  <a:srgbClr val="0070C0"/>
                </a:solidFill>
                <a:effectLst/>
                <a:latin typeface="+mj-lt"/>
                <a:ea typeface="Times New Roman" panose="02020603050405020304" pitchFamily="18" charset="0"/>
                <a:cs typeface="Times New Roman" panose="02020603050405020304" pitchFamily="18" charset="0"/>
              </a:rPr>
              <a:t>вміти</a:t>
            </a:r>
            <a:r>
              <a:rPr lang="uk-UA" sz="2000" b="0" dirty="0">
                <a:solidFill>
                  <a:srgbClr val="0070C0"/>
                </a:solidFill>
                <a:effectLst/>
                <a:latin typeface="+mj-lt"/>
                <a:ea typeface="Times New Roman" panose="02020603050405020304" pitchFamily="18" charset="0"/>
                <a:cs typeface="Times New Roman" panose="02020603050405020304" pitchFamily="18" charset="0"/>
              </a:rPr>
              <a:t> застосовувати </a:t>
            </a:r>
            <a:r>
              <a:rPr lang="uk-UA" sz="2000" b="0" dirty="0">
                <a:solidFill>
                  <a:srgbClr val="0070C0"/>
                </a:solidFill>
                <a:effectLst/>
                <a:latin typeface="+mj-lt"/>
                <a:ea typeface="Calibri" panose="020F0502020204030204" pitchFamily="34" charset="0"/>
                <a:cs typeface="Times New Roman" panose="02020603050405020304" pitchFamily="18" charset="0"/>
              </a:rPr>
              <a:t>маркетингову логістику в системі управління продажами, підходи до ухвалення типових логістичних рішень виробничого підприємства, методику оптимізаційного розрахунку рівня спеціалізації</a:t>
            </a:r>
            <a:r>
              <a:rPr lang="uk-UA" sz="2000" b="0" dirty="0">
                <a:solidFill>
                  <a:srgbClr val="0070C0"/>
                </a:solidFill>
                <a:effectLst/>
                <a:latin typeface="+mj-lt"/>
                <a:ea typeface="Times New Roman" panose="02020603050405020304" pitchFamily="18" charset="0"/>
                <a:cs typeface="Times New Roman" panose="02020603050405020304" pitchFamily="18" charset="0"/>
              </a:rPr>
              <a:t>;</a:t>
            </a:r>
            <a:endParaRPr lang="uk-UA" sz="2000" b="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uk-UA" sz="2000" b="0" i="1" dirty="0">
                <a:solidFill>
                  <a:srgbClr val="0070C0"/>
                </a:solidFill>
                <a:effectLst/>
                <a:latin typeface="+mj-lt"/>
                <a:ea typeface="Times New Roman" panose="02020603050405020304" pitchFamily="18" charset="0"/>
                <a:cs typeface="Times New Roman" panose="02020603050405020304" pitchFamily="18" charset="0"/>
              </a:rPr>
              <a:t>вміти</a:t>
            </a:r>
            <a:r>
              <a:rPr lang="uk-UA" sz="2000" b="0" dirty="0">
                <a:solidFill>
                  <a:srgbClr val="0070C0"/>
                </a:solidFill>
                <a:effectLst/>
                <a:latin typeface="+mj-lt"/>
                <a:ea typeface="Times New Roman" panose="02020603050405020304" pitchFamily="18" charset="0"/>
                <a:cs typeface="Times New Roman" panose="02020603050405020304" pitchFamily="18" charset="0"/>
              </a:rPr>
              <a:t> застосовувати підходи до л</a:t>
            </a:r>
            <a:r>
              <a:rPr lang="uk-UA" sz="2000" b="0" dirty="0">
                <a:solidFill>
                  <a:srgbClr val="0070C0"/>
                </a:solidFill>
                <a:effectLst/>
                <a:latin typeface="+mj-lt"/>
                <a:ea typeface="Calibri" panose="020F0502020204030204" pitchFamily="34" charset="0"/>
                <a:cs typeface="Times New Roman" panose="02020603050405020304" pitchFamily="18" charset="0"/>
              </a:rPr>
              <a:t>огістичної оптимізації виробничої програми, збутову політику і логістичні стратегії</a:t>
            </a:r>
            <a:r>
              <a:rPr lang="uk-UA" sz="2000" b="0" dirty="0">
                <a:solidFill>
                  <a:srgbClr val="0070C0"/>
                </a:solidFill>
                <a:effectLst/>
                <a:latin typeface="+mj-lt"/>
                <a:ea typeface="Times New Roman" panose="02020603050405020304" pitchFamily="18" charset="0"/>
                <a:cs typeface="Times New Roman" panose="02020603050405020304" pitchFamily="18" charset="0"/>
              </a:rPr>
              <a:t>;</a:t>
            </a:r>
            <a:endParaRPr lang="uk-UA" sz="2000" b="0" dirty="0">
              <a:solidFill>
                <a:srgbClr val="0070C0"/>
              </a:solidFill>
              <a:effectLst/>
              <a:latin typeface="+mj-lt"/>
              <a:ea typeface="Calibri" panose="020F0502020204030204" pitchFamily="34" charset="0"/>
              <a:cs typeface="Times New Roman" panose="02020603050405020304" pitchFamily="18" charset="0"/>
            </a:endParaRPr>
          </a:p>
          <a:p>
            <a:pPr>
              <a:lnSpc>
                <a:spcPct val="100000"/>
              </a:lnSpc>
              <a:spcBef>
                <a:spcPts val="0"/>
              </a:spcBef>
            </a:pPr>
            <a:r>
              <a:rPr lang="uk-UA" sz="2000" b="0" i="1" dirty="0">
                <a:solidFill>
                  <a:srgbClr val="0070C0"/>
                </a:solidFill>
                <a:effectLst/>
                <a:latin typeface="+mj-lt"/>
                <a:ea typeface="Times New Roman" panose="02020603050405020304" pitchFamily="18" charset="0"/>
              </a:rPr>
              <a:t>  - демонструвати навички</a:t>
            </a:r>
            <a:r>
              <a:rPr lang="uk-UA" sz="2000" b="0" dirty="0">
                <a:solidFill>
                  <a:srgbClr val="0070C0"/>
                </a:solidFill>
                <a:effectLst/>
                <a:latin typeface="+mj-lt"/>
                <a:ea typeface="Times New Roman" panose="02020603050405020304" pitchFamily="18" charset="0"/>
              </a:rPr>
              <a:t> </a:t>
            </a:r>
            <a:r>
              <a:rPr lang="uk-UA" sz="2000" b="0" dirty="0">
                <a:solidFill>
                  <a:srgbClr val="0070C0"/>
                </a:solidFill>
                <a:effectLst/>
                <a:latin typeface="+mj-lt"/>
                <a:ea typeface="Calibri" panose="020F0502020204030204" pitchFamily="34" charset="0"/>
              </a:rPr>
              <a:t>із управління запасами у збуті, інтерпретації впливу чинників-мотивів</a:t>
            </a:r>
          </a:p>
          <a:p>
            <a:pPr>
              <a:lnSpc>
                <a:spcPct val="100000"/>
              </a:lnSpc>
              <a:spcBef>
                <a:spcPts val="0"/>
              </a:spcBef>
            </a:pPr>
            <a:r>
              <a:rPr lang="uk-UA" sz="2000" b="0" dirty="0">
                <a:solidFill>
                  <a:srgbClr val="0070C0"/>
                </a:solidFill>
                <a:effectLst/>
                <a:latin typeface="+mj-lt"/>
                <a:ea typeface="Calibri" panose="020F0502020204030204" pitchFamily="34" charset="0"/>
              </a:rPr>
              <a:t>    на величину запасів підприємства, застосування концепції утримання певного рівня запасів.</a:t>
            </a:r>
            <a:endParaRPr lang="ru-RU" sz="2000" b="0" dirty="0">
              <a:solidFill>
                <a:srgbClr val="0070C0"/>
              </a:solidFill>
              <a:effectLst/>
              <a:latin typeface="+mj-lt"/>
              <a:ea typeface="Times New Roman" panose="02020603050405020304" pitchFamily="18" charset="0"/>
              <a:cs typeface="Times New Roman" panose="02020603050405020304" pitchFamily="18" charset="0"/>
            </a:endParaRPr>
          </a:p>
          <a:p>
            <a:endParaRPr lang="uk-UA"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E541E737-941C-49A5-93A7-A4A23D02FE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167" y="4641316"/>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B6544067-258D-4CD7-B26F-C24A744F76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654" y="4864541"/>
            <a:ext cx="1362075" cy="1119800"/>
          </a:xfrm>
          <a:prstGeom prst="rect">
            <a:avLst/>
          </a:prstGeom>
          <a:noFill/>
        </p:spPr>
      </p:pic>
      <p:pic>
        <p:nvPicPr>
          <p:cNvPr id="8" name="Рисунок 7">
            <a:extLst>
              <a:ext uri="{FF2B5EF4-FFF2-40B4-BE49-F238E27FC236}">
                <a16:creationId xmlns:a16="http://schemas.microsoft.com/office/drawing/2014/main" id="{A141534A-344D-4ECF-8723-66402FDEED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000" y="4864541"/>
            <a:ext cx="1003935" cy="1419860"/>
          </a:xfrm>
          <a:prstGeom prst="rect">
            <a:avLst/>
          </a:prstGeom>
          <a:noFill/>
        </p:spPr>
      </p:pic>
    </p:spTree>
    <p:extLst>
      <p:ext uri="{BB962C8B-B14F-4D97-AF65-F5344CB8AC3E}">
        <p14:creationId xmlns:p14="http://schemas.microsoft.com/office/powerpoint/2010/main" val="204800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pPr lvl="0" algn="ctr">
              <a:lnSpc>
                <a:spcPct val="100000"/>
              </a:lnSpc>
              <a:spcBef>
                <a:spcPts val="0"/>
              </a:spcBef>
              <a:buClr>
                <a:srgbClr val="000000"/>
              </a:buClr>
              <a:buSzPts val="1400"/>
              <a:tabLst>
                <a:tab pos="1890395" algn="l"/>
              </a:tabLst>
            </a:pPr>
            <a:r>
              <a:rPr lang="uk-UA" sz="1800" b="1" spc="0" dirty="0">
                <a:solidFill>
                  <a:srgbClr val="0070C0"/>
                </a:solidFill>
                <a:effectLst/>
                <a:ea typeface="Times New Roman" panose="02020603050405020304" pitchFamily="18" charset="0"/>
                <a:cs typeface="Times New Roman" panose="02020603050405020304" pitchFamily="18" charset="0"/>
              </a:rPr>
              <a:t>        </a:t>
            </a:r>
            <a:r>
              <a:rPr lang="uk-UA" sz="2400" b="1" spc="0" dirty="0">
                <a:solidFill>
                  <a:srgbClr val="0070C0"/>
                </a:solidFill>
                <a:effectLst/>
                <a:ea typeface="Times New Roman" panose="02020603050405020304" pitchFamily="18" charset="0"/>
                <a:cs typeface="Times New Roman" panose="02020603050405020304" pitchFamily="18" charset="0"/>
              </a:rPr>
              <a:t>Структура курсу</a:t>
            </a:r>
            <a:endParaRPr lang="uk-UA" sz="2400" spc="0" dirty="0">
              <a:solidFill>
                <a:srgbClr val="0070C0"/>
              </a:solidFill>
              <a:effectLst/>
              <a:ea typeface="Calibri" panose="020F0502020204030204" pitchFamily="34" charset="0"/>
              <a:cs typeface="Times New Roman" panose="02020603050405020304" pitchFamily="18" charset="0"/>
            </a:endParaRPr>
          </a:p>
          <a:p>
            <a:pPr indent="450215" algn="ctr">
              <a:lnSpc>
                <a:spcPct val="100000"/>
              </a:lnSpc>
              <a:spcBef>
                <a:spcPts val="0"/>
              </a:spcBef>
              <a:tabLst>
                <a:tab pos="630555" algn="l"/>
              </a:tabLst>
            </a:pPr>
            <a:r>
              <a:rPr lang="uk-UA" sz="1800" b="1" dirty="0">
                <a:solidFill>
                  <a:srgbClr val="0070C0"/>
                </a:solidFill>
                <a:effectLst/>
                <a:ea typeface="Calibri" panose="020F0502020204030204" pitchFamily="34" charset="0"/>
                <a:cs typeface="Times New Roman" panose="02020603050405020304" pitchFamily="18" charset="0"/>
              </a:rPr>
              <a:t>ЛЕКЦІЙНІ ЗАНЯТТЯ</a:t>
            </a:r>
          </a:p>
          <a:p>
            <a:pPr indent="450215" algn="just">
              <a:lnSpc>
                <a:spcPct val="100000"/>
              </a:lnSpc>
              <a:spcBef>
                <a:spcPts val="0"/>
              </a:spcBef>
            </a:pPr>
            <a:r>
              <a:rPr lang="uk-UA" sz="1800" b="1" dirty="0">
                <a:solidFill>
                  <a:srgbClr val="0070C0"/>
                </a:solidFill>
                <a:effectLst/>
                <a:ea typeface="Calibri" panose="020F0502020204030204" pitchFamily="34" charset="0"/>
                <a:cs typeface="Times New Roman" panose="02020603050405020304" pitchFamily="18" charset="0"/>
              </a:rPr>
              <a:t>Тема 1 Сутність сучасної концепції логістики та її інтегрування з концепцією маркетингу</a:t>
            </a:r>
            <a:endParaRPr lang="uk-UA" sz="1800" dirty="0">
              <a:solidFill>
                <a:srgbClr val="0070C0"/>
              </a:solidFill>
              <a:effectLst/>
              <a:ea typeface="Calibri" panose="020F0502020204030204" pitchFamily="34" charset="0"/>
              <a:cs typeface="Times New Roman" panose="02020603050405020304" pitchFamily="18" charset="0"/>
            </a:endParaRPr>
          </a:p>
          <a:p>
            <a:pPr indent="450215" algn="just">
              <a:lnSpc>
                <a:spcPct val="100000"/>
              </a:lnSpc>
              <a:spcBef>
                <a:spcPts val="0"/>
              </a:spcBef>
              <a:tabLst>
                <a:tab pos="685800" algn="l"/>
              </a:tabLst>
            </a:pPr>
            <a:r>
              <a:rPr lang="uk-UA" sz="1800" b="0" dirty="0">
                <a:solidFill>
                  <a:srgbClr val="0070C0"/>
                </a:solidFill>
                <a:effectLst/>
                <a:ea typeface="Calibri" panose="020F0502020204030204" pitchFamily="34" charset="0"/>
                <a:cs typeface="Times New Roman" panose="02020603050405020304" pitchFamily="18" charset="0"/>
              </a:rPr>
              <a:t>Логістика і маркетинг: досвід і перспективи, цифрові аспекти. Дефініція логістики у контексті взаємодії з маркетингом. Концепція, потенційні можливості та засади сучасної концепції маркетингової логістики. Цілі, принципи, базові характеристики сучасної концепції маркетингової логістики у цифровому середовищі.</a:t>
            </a:r>
          </a:p>
          <a:p>
            <a:pPr indent="450215" algn="just">
              <a:lnSpc>
                <a:spcPct val="100000"/>
              </a:lnSpc>
              <a:spcBef>
                <a:spcPts val="0"/>
              </a:spcBef>
            </a:pPr>
            <a:r>
              <a:rPr lang="uk-UA" sz="1800" dirty="0">
                <a:solidFill>
                  <a:srgbClr val="0070C0"/>
                </a:solidFill>
                <a:effectLst/>
                <a:ea typeface="Calibri" panose="020F0502020204030204" pitchFamily="34" charset="0"/>
                <a:cs typeface="Times New Roman" panose="02020603050405020304" pitchFamily="18" charset="0"/>
              </a:rPr>
              <a:t> </a:t>
            </a:r>
          </a:p>
          <a:p>
            <a:pPr indent="450215" algn="just">
              <a:lnSpc>
                <a:spcPct val="100000"/>
              </a:lnSpc>
              <a:spcBef>
                <a:spcPts val="0"/>
              </a:spcBef>
            </a:pPr>
            <a:r>
              <a:rPr lang="uk-UA" sz="1800" b="1" dirty="0">
                <a:solidFill>
                  <a:srgbClr val="0070C0"/>
                </a:solidFill>
                <a:effectLst/>
                <a:ea typeface="Calibri" panose="020F0502020204030204" pitchFamily="34" charset="0"/>
                <a:cs typeface="Times New Roman" panose="02020603050405020304" pitchFamily="18" charset="0"/>
              </a:rPr>
              <a:t>Тема 2 Логістичні потоки і процеси у системі маркетингу</a:t>
            </a:r>
            <a:endParaRPr lang="uk-UA" sz="1800" dirty="0">
              <a:solidFill>
                <a:srgbClr val="0070C0"/>
              </a:solidFill>
              <a:effectLst/>
              <a:ea typeface="Calibri" panose="020F0502020204030204" pitchFamily="34" charset="0"/>
              <a:cs typeface="Times New Roman" panose="02020603050405020304" pitchFamily="18" charset="0"/>
            </a:endParaRPr>
          </a:p>
          <a:p>
            <a:pPr indent="450215" algn="just">
              <a:lnSpc>
                <a:spcPct val="100000"/>
              </a:lnSpc>
              <a:spcBef>
                <a:spcPts val="0"/>
              </a:spcBef>
              <a:tabLst>
                <a:tab pos="685800" algn="l"/>
              </a:tabLst>
            </a:pPr>
            <a:r>
              <a:rPr lang="uk-UA" sz="1800" b="0" dirty="0">
                <a:solidFill>
                  <a:srgbClr val="0070C0"/>
                </a:solidFill>
                <a:effectLst/>
                <a:ea typeface="Calibri" panose="020F0502020204030204" pitchFamily="34" charset="0"/>
                <a:cs typeface="Times New Roman" panose="02020603050405020304" pitchFamily="18" charset="0"/>
              </a:rPr>
              <a:t>Інтеграція маркетингу та логістики в управлінні підприємствами. Предмет та об’єкти логістики. Системи трансформації товарів і логістичні процеси у площині цифрового маркетингу. Логістичні завдання і функції та логістична діяльність. Планування (регулювання) у логістичному управлінні. Конфлікт цілей у логістиці. Інфраструктура логістичних процесів.</a:t>
            </a:r>
          </a:p>
          <a:p>
            <a:endParaRPr lang="uk-UA"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0F97F0F3-3E3D-420A-8D78-73C5FF8B8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600" y="384995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15F1549A-5F06-4E6C-91D1-3952BE3661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913" y="4145605"/>
            <a:ext cx="1362075" cy="1119800"/>
          </a:xfrm>
          <a:prstGeom prst="rect">
            <a:avLst/>
          </a:prstGeom>
          <a:noFill/>
        </p:spPr>
      </p:pic>
      <p:pic>
        <p:nvPicPr>
          <p:cNvPr id="8" name="Рисунок 7">
            <a:extLst>
              <a:ext uri="{FF2B5EF4-FFF2-40B4-BE49-F238E27FC236}">
                <a16:creationId xmlns:a16="http://schemas.microsoft.com/office/drawing/2014/main" id="{B77DB4CC-4B71-491A-8684-2B5BE39B44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978" y="4039380"/>
            <a:ext cx="1003935" cy="1419860"/>
          </a:xfrm>
          <a:prstGeom prst="rect">
            <a:avLst/>
          </a:prstGeom>
          <a:noFill/>
        </p:spPr>
      </p:pic>
    </p:spTree>
    <p:extLst>
      <p:ext uri="{BB962C8B-B14F-4D97-AF65-F5344CB8AC3E}">
        <p14:creationId xmlns:p14="http://schemas.microsoft.com/office/powerpoint/2010/main" val="238398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Структура курсу</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1059255"/>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1800" dirty="0">
                <a:solidFill>
                  <a:srgbClr val="0070C0"/>
                </a:solidFill>
                <a:effectLst/>
                <a:latin typeface="+mj-lt"/>
                <a:ea typeface="Calibri" panose="020F0502020204030204" pitchFamily="34" charset="0"/>
                <a:cs typeface="Times New Roman" panose="02020603050405020304" pitchFamily="18" charset="0"/>
              </a:rPr>
              <a:t>Тема 3 Класифікація і структуризація логістичних систем: синтез маркетингу і логістики</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Ознаки класифікації і структуризації логістики. Маркетингова логістика в системі управління продажами. Функціональна структуризація логістичних систем. Роль маркетингових каналів. Віртуальний логістичний сервіс. Фазова структуризація логістичних систем. Роль маркетингу при формуванні логістичних систем. Інституціональна класифікація логістичних систем. Характерні ознаки синтезу маркетингу і логістики.</a:t>
            </a:r>
          </a:p>
          <a:p>
            <a:pPr indent="270510" algn="just">
              <a:lnSpc>
                <a:spcPct val="100000"/>
              </a:lnSpc>
              <a:spcBef>
                <a:spcPts val="0"/>
              </a:spcBef>
            </a:pPr>
            <a:r>
              <a:rPr lang="uk-UA" sz="1800" b="0" dirty="0">
                <a:solidFill>
                  <a:srgbClr val="0070C0"/>
                </a:solidFill>
                <a:effectLst/>
                <a:latin typeface="+mj-lt"/>
                <a:ea typeface="Times New Roman" panose="02020603050405020304" pitchFamily="18" charset="0"/>
                <a:cs typeface="Times New Roman" panose="02020603050405020304" pitchFamily="18" charset="0"/>
              </a:rPr>
              <a:t> </a:t>
            </a:r>
            <a:r>
              <a:rPr lang="uk-UA" sz="1800" dirty="0">
                <a:solidFill>
                  <a:srgbClr val="0070C0"/>
                </a:solidFill>
                <a:effectLst/>
                <a:latin typeface="+mj-lt"/>
                <a:ea typeface="Times New Roman" panose="02020603050405020304" pitchFamily="18" charset="0"/>
                <a:cs typeface="Times New Roman" panose="02020603050405020304" pitchFamily="18" charset="0"/>
              </a:rPr>
              <a:t>Тема </a:t>
            </a:r>
            <a:r>
              <a:rPr lang="uk-UA" sz="1800" dirty="0">
                <a:solidFill>
                  <a:srgbClr val="0070C0"/>
                </a:solidFill>
                <a:effectLst/>
                <a:latin typeface="+mj-lt"/>
                <a:ea typeface="Calibri" panose="020F0502020204030204" pitchFamily="34" charset="0"/>
                <a:cs typeface="Times New Roman" panose="02020603050405020304" pitchFamily="18" charset="0"/>
              </a:rPr>
              <a:t>4 Стратегія маркетингової логістики і логістичне управління</a:t>
            </a:r>
          </a:p>
          <a:p>
            <a:pPr indent="450215" algn="just">
              <a:lnSpc>
                <a:spcPct val="100000"/>
              </a:lnSpc>
              <a:spcBef>
                <a:spcPts val="0"/>
              </a:spcBef>
              <a:tabLst>
                <a:tab pos="3199765" algn="l"/>
              </a:tabLst>
            </a:pPr>
            <a:r>
              <a:rPr lang="uk-UA" sz="1800" b="0" dirty="0">
                <a:solidFill>
                  <a:srgbClr val="0070C0"/>
                </a:solidFill>
                <a:effectLst/>
                <a:latin typeface="+mj-lt"/>
                <a:ea typeface="Calibri" panose="020F0502020204030204" pitchFamily="34" charset="0"/>
                <a:cs typeface="Times New Roman" panose="02020603050405020304" pitchFamily="18" charset="0"/>
              </a:rPr>
              <a:t>Маркетингова логістика виробництва товарів. Характерні ознаки логістичних систем. Маркетингова логістика дистрибуції товарів. Логістичний ланцюг поставок. Е-логістика. Типові логістичні рішення виробничого підприємства.</a:t>
            </a:r>
          </a:p>
          <a:p>
            <a:pPr algn="just"/>
            <a:r>
              <a:rPr lang="ru-RU" dirty="0"/>
              <a:t>  </a:t>
            </a: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615" y="463226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999" y="4855487"/>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576" y="4705457"/>
            <a:ext cx="1003935" cy="1419860"/>
          </a:xfrm>
          <a:prstGeom prst="rect">
            <a:avLst/>
          </a:prstGeom>
          <a:noFill/>
        </p:spPr>
      </p:pic>
    </p:spTree>
    <p:extLst>
      <p:ext uri="{BB962C8B-B14F-4D97-AF65-F5344CB8AC3E}">
        <p14:creationId xmlns:p14="http://schemas.microsoft.com/office/powerpoint/2010/main" val="142256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Структура курсу</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1059255"/>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2000" dirty="0">
                <a:solidFill>
                  <a:srgbClr val="0070C0"/>
                </a:solidFill>
                <a:effectLst/>
                <a:latin typeface="+mj-lt"/>
                <a:ea typeface="Calibri" panose="020F0502020204030204" pitchFamily="34" charset="0"/>
                <a:cs typeface="Times New Roman" panose="02020603050405020304" pitchFamily="18" charset="0"/>
              </a:rPr>
              <a:t>Тема 5 Логістика постачання</a:t>
            </a:r>
          </a:p>
          <a:p>
            <a:pPr indent="450215" algn="just">
              <a:lnSpc>
                <a:spcPct val="100000"/>
              </a:lnSpc>
              <a:spcBef>
                <a:spcPts val="0"/>
              </a:spcBef>
            </a:pPr>
            <a:r>
              <a:rPr lang="uk-UA" sz="2000" b="0" dirty="0">
                <a:solidFill>
                  <a:srgbClr val="0070C0"/>
                </a:solidFill>
                <a:effectLst/>
                <a:latin typeface="+mj-lt"/>
                <a:ea typeface="Calibri" panose="020F0502020204030204" pitchFamily="34" charset="0"/>
                <a:cs typeface="Times New Roman" panose="02020603050405020304" pitchFamily="18" charset="0"/>
              </a:rPr>
              <a:t>Об’єкти логістичного управління в постачанні. Графічна інтерпретація завдання </a:t>
            </a:r>
            <a:r>
              <a:rPr lang="pl-PL" sz="2000" b="0" dirty="0">
                <a:solidFill>
                  <a:srgbClr val="0070C0"/>
                </a:solidFill>
                <a:effectLst/>
                <a:latin typeface="+mj-lt"/>
                <a:ea typeface="Calibri" panose="020F0502020204030204" pitchFamily="34" charset="0"/>
                <a:cs typeface="Times New Roman" panose="02020603050405020304" pitchFamily="18" charset="0"/>
              </a:rPr>
              <a:t>MOB (eng. Make or Buy – «</a:t>
            </a:r>
            <a:r>
              <a:rPr lang="uk-UA" sz="2000" b="0" dirty="0">
                <a:solidFill>
                  <a:srgbClr val="0070C0"/>
                </a:solidFill>
                <a:effectLst/>
                <a:latin typeface="+mj-lt"/>
                <a:ea typeface="Calibri" panose="020F0502020204030204" pitchFamily="34" charset="0"/>
                <a:cs typeface="Times New Roman" panose="02020603050405020304" pitchFamily="18" charset="0"/>
              </a:rPr>
              <a:t>зробити чи купити»). Спеціалізація виробництва і стратегія постачання. Методика оптимізаційного розрахунку рівня спеціалізації. Обґрунтування вибору постачальників. Оцінка джерел постачання. Розрахунок оптимальної партії замовлення. Комплекс умов, за яких за формулою Вільсона розраховується Економічна величина замовлення.</a:t>
            </a:r>
          </a:p>
          <a:p>
            <a:pPr indent="450215" algn="just">
              <a:lnSpc>
                <a:spcPct val="100000"/>
              </a:lnSpc>
              <a:spcBef>
                <a:spcPts val="0"/>
              </a:spcBef>
            </a:pPr>
            <a:r>
              <a:rPr lang="uk-UA" sz="2000" b="0" dirty="0">
                <a:solidFill>
                  <a:srgbClr val="0070C0"/>
                </a:solidFill>
                <a:effectLst/>
                <a:latin typeface="+mj-lt"/>
                <a:ea typeface="Calibri" panose="020F0502020204030204" pitchFamily="34" charset="0"/>
                <a:cs typeface="Times New Roman" panose="02020603050405020304" pitchFamily="18" charset="0"/>
              </a:rPr>
              <a:t> </a:t>
            </a:r>
          </a:p>
          <a:p>
            <a:pPr indent="450215" algn="just">
              <a:lnSpc>
                <a:spcPct val="100000"/>
              </a:lnSpc>
              <a:spcBef>
                <a:spcPts val="0"/>
              </a:spcBef>
            </a:pPr>
            <a:r>
              <a:rPr lang="uk-UA" sz="2000" dirty="0">
                <a:solidFill>
                  <a:srgbClr val="0070C0"/>
                </a:solidFill>
                <a:effectLst/>
                <a:latin typeface="+mj-lt"/>
                <a:ea typeface="Calibri" panose="020F0502020204030204" pitchFamily="34" charset="0"/>
                <a:cs typeface="Times New Roman" panose="02020603050405020304" pitchFamily="18" charset="0"/>
              </a:rPr>
              <a:t>Тема 6 Логістика виробництва</a:t>
            </a:r>
          </a:p>
          <a:p>
            <a:pPr>
              <a:lnSpc>
                <a:spcPct val="100000"/>
              </a:lnSpc>
              <a:spcBef>
                <a:spcPts val="0"/>
              </a:spcBef>
            </a:pPr>
            <a:r>
              <a:rPr lang="uk-UA" sz="2000" b="0" dirty="0">
                <a:solidFill>
                  <a:srgbClr val="0070C0"/>
                </a:solidFill>
                <a:effectLst/>
                <a:latin typeface="+mj-lt"/>
                <a:ea typeface="Calibri" panose="020F0502020204030204" pitchFamily="34" charset="0"/>
              </a:rPr>
              <a:t>Об’єкти логістичного управління у виробництві. Технологія і стратегія виробництва. Логістична оптимізація виробничої програми. Оптимізація використання технологічного часу.</a:t>
            </a:r>
            <a:r>
              <a:rPr lang="ru-RU" sz="2000" b="0" dirty="0">
                <a:solidFill>
                  <a:srgbClr val="0070C0"/>
                </a:solidFill>
                <a:latin typeface="+mj-lt"/>
              </a:rPr>
              <a:t>  </a:t>
            </a: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615" y="463226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999" y="4855487"/>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576" y="4705457"/>
            <a:ext cx="1003935" cy="1419860"/>
          </a:xfrm>
          <a:prstGeom prst="rect">
            <a:avLst/>
          </a:prstGeom>
          <a:noFill/>
        </p:spPr>
      </p:pic>
    </p:spTree>
    <p:extLst>
      <p:ext uri="{BB962C8B-B14F-4D97-AF65-F5344CB8AC3E}">
        <p14:creationId xmlns:p14="http://schemas.microsoft.com/office/powerpoint/2010/main" val="2313197843"/>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1873</Words>
  <Application>Microsoft Office PowerPoint</Application>
  <PresentationFormat>Широкий екран</PresentationFormat>
  <Paragraphs>76</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Arial</vt:lpstr>
      <vt:lpstr>Calibri</vt:lpstr>
      <vt:lpstr>Symbol</vt:lpstr>
      <vt:lpstr>Times New Roman</vt:lpstr>
      <vt:lpstr>Тема Office</vt:lpstr>
      <vt:lpstr>Освітня компонента «Маркетингова логістика», вибіркова фахова</vt:lpstr>
      <vt:lpstr>   Освітня програма: Усі ОП ФЕФ Загальний обсяг: 4 кредити  ЄКТС Тривалість викладання: 5 семестр 2022/2023 н.р. (9-10 чверть) Обсяг навчальних занять  120 ГОДИН  у т.ч. аудиторні заняття: 4 години на тиждень лекції 2 години, практичні 2 години Мова викладання УКРАЇНСЬКА Кафедра, що викладає: Маркетингу Сторінка курсу в ДО НТУ «ДП»: https://do.nmu.org.ua/course/view.php?id=4519 Онлайн-консультації: Microsoft Teams – група «Маркетингова логістика» Касян Сергій Якович, Завідувач кафедри маркетингу кандидат економічних наук, доцент Персональна сторінка https://mk.nmu.org.ua/ua/kaff/kasian.php E-mail: Kasian.S.Ya@nmu.one  </vt:lpstr>
      <vt:lpstr>    Маркетингова логістика – висвітлює дефініцію логістики у контексті взаємодії з маркетингом, системи трансформації товарів і логістичні процеси у площині маркетингу, роль маркетингових каналів, стратегію маркетингової логістики і логістичне управління. У курсі вивчаються маркетингова логістика в системі управління продажами, обґрунтування вибору постачальників, логістичну оптимізацію виробничої програми, стратегічно важливі рішення, що стосуються дистрибуційних змінних; моделі управління запасами. Здобувачі вищої освіти отримають уявлення про діяльність з управління матеріальними та інформаційними потоками при їхньому переміщенні від виробників до споживачів, орієнтовану на запити споживачів, що дозволяє формувати конкурентну перевагу в ланцюгу постачання на основі чітко вираженої ринкової орієнтації.        Цей курс побудовано на засадах Студентоцентрованого підходу (Student-Centered Approach), який розглядає здобувача вищої освіти як суб’єкта з власними унікальними інтересами, потребами і досвідом, спроможного бути самостійним і відповідальним учасником освітнього процесу. </vt:lpstr>
      <vt:lpstr>Презентація PowerPoint</vt:lpstr>
      <vt:lpstr>Завдання - сформувати навички щодо встановлення функціональної, фазової, інституціональної структуризації логістичних систем, маркетингового забезпечення функціонування логістичного ланцюга поставок; - сформувати навички з використання методики оптимізаційного розрахунку рівня спеціалізації, обґрунтування вибору постачальників, логістичної оптимізації виробничої програми; - навчити здобувачів вищої освіти ухвалювати стратегічно важливі рішення, що стосуються дистрибуційних змінних; інтерпретувати вплив чинників-мотивів на величину запасів підприємства, встановлювати залежність витрат запасів і рівня обслуговування.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Комунікаційна політика</vt:lpstr>
      <vt:lpstr>Презентація PowerPoint</vt:lpstr>
      <vt:lpstr>Рекомендовані джерела інформації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Касян Сергій Якович</cp:lastModifiedBy>
  <cp:revision>102</cp:revision>
  <dcterms:created xsi:type="dcterms:W3CDTF">2018-01-06T22:34:48Z</dcterms:created>
  <dcterms:modified xsi:type="dcterms:W3CDTF">2021-12-19T11:43:51Z</dcterms:modified>
</cp:coreProperties>
</file>