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59923D-89CF-425B-BB31-029216126C96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0495C-0C53-445A-9235-1BD0669E57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057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3AD3C76-E819-410A-A308-756D00C1617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06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8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1745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603C1AC-2ECE-4CC3-9169-92403FCA5E88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207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8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3336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0014A46-B4A5-447B-88DC-B4B4E7CBFA4B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208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89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0772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2E53C2E-1EE8-403C-9883-35AFC49DEA05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209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99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64753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DF21-187D-43F9-8C41-C9A8FBF686AA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F062-014E-4740-91BD-FD43773683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12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DF21-187D-43F9-8C41-C9A8FBF686AA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F062-014E-4740-91BD-FD43773683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865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DF21-187D-43F9-8C41-C9A8FBF686AA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F062-014E-4740-91BD-FD43773683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118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DF21-187D-43F9-8C41-C9A8FBF686AA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F062-014E-4740-91BD-FD43773683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265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DF21-187D-43F9-8C41-C9A8FBF686AA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F062-014E-4740-91BD-FD43773683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593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DF21-187D-43F9-8C41-C9A8FBF686AA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F062-014E-4740-91BD-FD43773683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760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DF21-187D-43F9-8C41-C9A8FBF686AA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F062-014E-4740-91BD-FD43773683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258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DF21-187D-43F9-8C41-C9A8FBF686AA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F062-014E-4740-91BD-FD43773683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194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DF21-187D-43F9-8C41-C9A8FBF686AA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F062-014E-4740-91BD-FD43773683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153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DF21-187D-43F9-8C41-C9A8FBF686AA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F062-014E-4740-91BD-FD43773683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DF21-187D-43F9-8C41-C9A8FBF686AA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F062-014E-4740-91BD-FD43773683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712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ADF21-187D-43F9-8C41-C9A8FBF686AA}" type="datetimeFigureOut">
              <a:rPr lang="ru-RU" smtClean="0"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3F062-014E-4740-91BD-FD43773683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606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2424114" y="2492375"/>
            <a:ext cx="8243887" cy="1974850"/>
          </a:xfrm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/>
            <a:r>
              <a:rPr lang="uk-UA" sz="3600">
                <a:solidFill>
                  <a:srgbClr val="FF0000"/>
                </a:solidFill>
              </a:rPr>
              <a:t>Авторське право в мережі Інтернет</a:t>
            </a:r>
            <a:endParaRPr lang="uk-UA" sz="4000">
              <a:solidFill>
                <a:srgbClr val="FF0000"/>
              </a:solidFill>
            </a:endParaRPr>
          </a:p>
        </p:txBody>
      </p:sp>
      <p:sp>
        <p:nvSpPr>
          <p:cNvPr id="145411" name="Нижний колонтитул 1"/>
          <p:cNvSpPr txBox="1">
            <a:spLocks noGrp="1"/>
          </p:cNvSpPr>
          <p:nvPr/>
        </p:nvSpPr>
        <p:spPr bwMode="auto">
          <a:xfrm>
            <a:off x="3648075" y="6356351"/>
            <a:ext cx="4279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uk-UA" sz="1400">
                <a:solidFill>
                  <a:schemeClr val="tx2"/>
                </a:solidFill>
              </a:rPr>
              <a:t>Маркетинг на ринку інтелектуального продукту</a:t>
            </a:r>
          </a:p>
        </p:txBody>
      </p:sp>
      <p:sp>
        <p:nvSpPr>
          <p:cNvPr id="145412" name="Номер слайда 2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D642D64C-7771-4D67-92CD-8A2EAC0EDDD8}" type="slidenum">
              <a:rPr lang="ru-RU" sz="1400">
                <a:solidFill>
                  <a:schemeClr val="tx2"/>
                </a:solidFill>
              </a:rPr>
              <a:pPr/>
              <a:t>1</a:t>
            </a:fld>
            <a:endParaRPr lang="ru-RU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18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5763" y="1130301"/>
            <a:ext cx="8850312" cy="5040313"/>
          </a:xfrm>
        </p:spPr>
        <p:txBody>
          <a:bodyPr/>
          <a:lstStyle/>
          <a:p>
            <a:r>
              <a:rPr lang="uk-UA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авторські права провайдерів на комп'ютерні програми і БД, що реалізують сам доступ до Інтернет або розміщення веб-сайтів на їх технічних майданчиках (серверах);</a:t>
            </a:r>
          </a:p>
          <a:p>
            <a:r>
              <a:rPr lang="uk-UA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авторські права виробників програмного забезпечення для цих серверів провайдерів;</a:t>
            </a:r>
          </a:p>
          <a:p>
            <a:r>
              <a:rPr lang="uk-UA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авторські права власників веб-сайтів на власне контент веб-сайту, його програмну частину і інші об'єкти авторського права, на ньому розміщені: статті, зображення, музику, бази даних;</a:t>
            </a:r>
          </a:p>
          <a:p>
            <a:r>
              <a:rPr lang="uk-UA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авторські права конкретних власників прав на об'єкти, розміщені на веб-сайтах: комп'ютерні програми, музику, статті, зображення, бази даних, які активно використовуються користувачами Інтернет.</a:t>
            </a:r>
            <a:endParaRPr lang="ru-RU" sz="240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43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774826" y="188913"/>
            <a:ext cx="8893175" cy="863600"/>
          </a:xfrm>
        </p:spPr>
        <p:txBody>
          <a:bodyPr/>
          <a:lstStyle/>
          <a:p>
            <a:pPr eaLnBrk="1" hangingPunct="1"/>
            <a:r>
              <a:rPr lang="uk-UA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Складові</a:t>
            </a:r>
          </a:p>
        </p:txBody>
      </p:sp>
      <p:sp>
        <p:nvSpPr>
          <p:cNvPr id="146436" name="Нижний колонтитул 1"/>
          <p:cNvSpPr txBox="1">
            <a:spLocks noGrp="1"/>
          </p:cNvSpPr>
          <p:nvPr/>
        </p:nvSpPr>
        <p:spPr bwMode="auto">
          <a:xfrm>
            <a:off x="3648075" y="6356351"/>
            <a:ext cx="4279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uk-UA" sz="1400">
                <a:solidFill>
                  <a:schemeClr val="tx2"/>
                </a:solidFill>
              </a:rPr>
              <a:t>Маркетинг на ринку інтелектуального продукту</a:t>
            </a:r>
          </a:p>
        </p:txBody>
      </p:sp>
      <p:sp>
        <p:nvSpPr>
          <p:cNvPr id="146437" name="Номер слайда 2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F6948AE9-E3D1-47F6-A255-D89D4EA922CA}" type="slidenum">
              <a:rPr lang="ru-RU" sz="1400">
                <a:solidFill>
                  <a:schemeClr val="tx2"/>
                </a:solidFill>
              </a:rPr>
              <a:pPr/>
              <a:t>2</a:t>
            </a:fld>
            <a:endParaRPr lang="ru-RU" sz="1400">
              <a:solidFill>
                <a:schemeClr val="tx2"/>
              </a:solidFill>
            </a:endParaRPr>
          </a:p>
        </p:txBody>
      </p:sp>
      <p:graphicFrame>
        <p:nvGraphicFramePr>
          <p:cNvPr id="146438" name="Объект 5"/>
          <p:cNvGraphicFramePr>
            <a:graphicFrameLocks noChangeAspect="1"/>
          </p:cNvGraphicFramePr>
          <p:nvPr/>
        </p:nvGraphicFramePr>
        <p:xfrm>
          <a:off x="6038850" y="3327400"/>
          <a:ext cx="1143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Формула" r:id="rId4" imgW="114201" imgH="203024" progId="Equation.3">
                  <p:embed/>
                </p:oleObj>
              </mc:Choice>
              <mc:Fallback>
                <p:oleObj name="Формула" r:id="rId4" imgW="114201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7400"/>
                        <a:ext cx="1143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39" name="Объект 6"/>
          <p:cNvGraphicFramePr>
            <a:graphicFrameLocks noChangeAspect="1"/>
          </p:cNvGraphicFramePr>
          <p:nvPr/>
        </p:nvGraphicFramePr>
        <p:xfrm>
          <a:off x="6038850" y="3136900"/>
          <a:ext cx="1143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Формула" r:id="rId6" imgW="114201" imgH="583693" progId="Equation.3">
                  <p:embed/>
                </p:oleObj>
              </mc:Choice>
              <mc:Fallback>
                <p:oleObj name="Формула" r:id="rId6" imgW="114201" imgH="58369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136900"/>
                        <a:ext cx="11430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6440" name="Rectangle 5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161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5763" y="1130301"/>
            <a:ext cx="8850312" cy="5040313"/>
          </a:xfrm>
        </p:spPr>
        <p:txBody>
          <a:bodyPr/>
          <a:lstStyle/>
          <a:p>
            <a:r>
              <a:rPr lang="uk-UA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літературні твори</a:t>
            </a:r>
            <a:endParaRPr lang="ru-RU" sz="240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аудіопродукція</a:t>
            </a:r>
          </a:p>
          <a:p>
            <a:r>
              <a:rPr lang="uk-UA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відеопродукція</a:t>
            </a:r>
          </a:p>
          <a:p>
            <a:r>
              <a:rPr lang="uk-UA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фотографії</a:t>
            </a:r>
          </a:p>
          <a:p>
            <a:r>
              <a:rPr lang="uk-UA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комп'ютерні програми</a:t>
            </a:r>
          </a:p>
        </p:txBody>
      </p:sp>
      <p:sp>
        <p:nvSpPr>
          <p:cNvPr id="14745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774826" y="188913"/>
            <a:ext cx="8893175" cy="863600"/>
          </a:xfrm>
        </p:spPr>
        <p:txBody>
          <a:bodyPr/>
          <a:lstStyle/>
          <a:p>
            <a:pPr eaLnBrk="1" hangingPunct="1"/>
            <a:r>
              <a:rPr lang="uk-UA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Обмін інформацією через Інтернет</a:t>
            </a:r>
          </a:p>
        </p:txBody>
      </p:sp>
      <p:sp>
        <p:nvSpPr>
          <p:cNvPr id="147460" name="Нижний колонтитул 1"/>
          <p:cNvSpPr txBox="1">
            <a:spLocks noGrp="1"/>
          </p:cNvSpPr>
          <p:nvPr/>
        </p:nvSpPr>
        <p:spPr bwMode="auto">
          <a:xfrm>
            <a:off x="3648075" y="6356351"/>
            <a:ext cx="4279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uk-UA" sz="1400">
                <a:solidFill>
                  <a:schemeClr val="tx2"/>
                </a:solidFill>
              </a:rPr>
              <a:t>Маркетинг на ринку інтелектуального продукту</a:t>
            </a:r>
          </a:p>
        </p:txBody>
      </p:sp>
      <p:sp>
        <p:nvSpPr>
          <p:cNvPr id="147461" name="Номер слайда 2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FC28A9FE-0139-4D9F-8815-9A5BB0A64FDE}" type="slidenum">
              <a:rPr lang="ru-RU" sz="1400">
                <a:solidFill>
                  <a:schemeClr val="tx2"/>
                </a:solidFill>
              </a:rPr>
              <a:pPr/>
              <a:t>3</a:t>
            </a:fld>
            <a:endParaRPr lang="ru-RU" sz="1400">
              <a:solidFill>
                <a:schemeClr val="tx2"/>
              </a:solidFill>
            </a:endParaRPr>
          </a:p>
        </p:txBody>
      </p:sp>
      <p:graphicFrame>
        <p:nvGraphicFramePr>
          <p:cNvPr id="147462" name="Объект 5"/>
          <p:cNvGraphicFramePr>
            <a:graphicFrameLocks noChangeAspect="1"/>
          </p:cNvGraphicFramePr>
          <p:nvPr/>
        </p:nvGraphicFramePr>
        <p:xfrm>
          <a:off x="6038850" y="3327400"/>
          <a:ext cx="1143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Формула" r:id="rId4" imgW="114201" imgH="203024" progId="Equation.3">
                  <p:embed/>
                </p:oleObj>
              </mc:Choice>
              <mc:Fallback>
                <p:oleObj name="Формула" r:id="rId4" imgW="114201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7400"/>
                        <a:ext cx="1143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463" name="Объект 6"/>
          <p:cNvGraphicFramePr>
            <a:graphicFrameLocks noChangeAspect="1"/>
          </p:cNvGraphicFramePr>
          <p:nvPr/>
        </p:nvGraphicFramePr>
        <p:xfrm>
          <a:off x="6038850" y="3136900"/>
          <a:ext cx="1143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Формула" r:id="rId6" imgW="114201" imgH="583693" progId="Equation.3">
                  <p:embed/>
                </p:oleObj>
              </mc:Choice>
              <mc:Fallback>
                <p:oleObj name="Формула" r:id="rId6" imgW="114201" imgH="58369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136900"/>
                        <a:ext cx="11430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7464" name="Rectangle 5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306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5763" y="1130301"/>
            <a:ext cx="8850312" cy="5040313"/>
          </a:xfrm>
        </p:spPr>
        <p:txBody>
          <a:bodyPr/>
          <a:lstStyle/>
          <a:p>
            <a:r>
              <a:rPr lang="uk-UA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технічна простота здійснення операцій</a:t>
            </a:r>
            <a:endParaRPr lang="ru-RU" sz="240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відсутність привабливих варіантів легального отримання необхідних творів при наявності нелегальних</a:t>
            </a:r>
          </a:p>
          <a:p>
            <a:r>
              <a:rPr lang="uk-UA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практична відсутність вітчизняної практики захисту прав авторів в мережі Інтернет </a:t>
            </a:r>
          </a:p>
          <a:p>
            <a:r>
              <a:rPr lang="uk-UA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менталітет</a:t>
            </a:r>
          </a:p>
        </p:txBody>
      </p:sp>
      <p:sp>
        <p:nvSpPr>
          <p:cNvPr id="14848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774826" y="188913"/>
            <a:ext cx="8893175" cy="863600"/>
          </a:xfrm>
        </p:spPr>
        <p:txBody>
          <a:bodyPr/>
          <a:lstStyle/>
          <a:p>
            <a:pPr eaLnBrk="1" hangingPunct="1"/>
            <a:r>
              <a:rPr lang="uk-UA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Причини порушення авторських прав</a:t>
            </a:r>
          </a:p>
        </p:txBody>
      </p:sp>
      <p:sp>
        <p:nvSpPr>
          <p:cNvPr id="148484" name="Нижний колонтитул 1"/>
          <p:cNvSpPr txBox="1">
            <a:spLocks noGrp="1"/>
          </p:cNvSpPr>
          <p:nvPr/>
        </p:nvSpPr>
        <p:spPr bwMode="auto">
          <a:xfrm>
            <a:off x="3648075" y="6356351"/>
            <a:ext cx="4279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uk-UA" sz="1400">
                <a:solidFill>
                  <a:schemeClr val="tx2"/>
                </a:solidFill>
              </a:rPr>
              <a:t>Маркетинг на ринку інтелектуального продукту</a:t>
            </a:r>
          </a:p>
        </p:txBody>
      </p:sp>
      <p:sp>
        <p:nvSpPr>
          <p:cNvPr id="148485" name="Номер слайда 2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79498586-B40C-48F7-9E7A-14A46D8FB9A0}" type="slidenum">
              <a:rPr lang="ru-RU" sz="1400">
                <a:solidFill>
                  <a:schemeClr val="tx2"/>
                </a:solidFill>
              </a:rPr>
              <a:pPr/>
              <a:t>4</a:t>
            </a:fld>
            <a:endParaRPr lang="ru-RU" sz="1400">
              <a:solidFill>
                <a:schemeClr val="tx2"/>
              </a:solidFill>
            </a:endParaRPr>
          </a:p>
        </p:txBody>
      </p:sp>
      <p:graphicFrame>
        <p:nvGraphicFramePr>
          <p:cNvPr id="148486" name="Объект 5"/>
          <p:cNvGraphicFramePr>
            <a:graphicFrameLocks noChangeAspect="1"/>
          </p:cNvGraphicFramePr>
          <p:nvPr/>
        </p:nvGraphicFramePr>
        <p:xfrm>
          <a:off x="6038850" y="3327400"/>
          <a:ext cx="1143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Формула" r:id="rId4" imgW="114201" imgH="203024" progId="Equation.3">
                  <p:embed/>
                </p:oleObj>
              </mc:Choice>
              <mc:Fallback>
                <p:oleObj name="Формула" r:id="rId4" imgW="114201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7400"/>
                        <a:ext cx="1143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487" name="Объект 6"/>
          <p:cNvGraphicFramePr>
            <a:graphicFrameLocks noChangeAspect="1"/>
          </p:cNvGraphicFramePr>
          <p:nvPr/>
        </p:nvGraphicFramePr>
        <p:xfrm>
          <a:off x="6038850" y="3136900"/>
          <a:ext cx="1143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Формула" r:id="rId6" imgW="114201" imgH="583693" progId="Equation.3">
                  <p:embed/>
                </p:oleObj>
              </mc:Choice>
              <mc:Fallback>
                <p:oleObj name="Формула" r:id="rId6" imgW="114201" imgH="58369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136900"/>
                        <a:ext cx="11430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8488" name="Rectangle 5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516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5763" y="1130301"/>
            <a:ext cx="8850312" cy="5040313"/>
          </a:xfrm>
        </p:spPr>
        <p:txBody>
          <a:bodyPr/>
          <a:lstStyle/>
          <a:p>
            <a:r>
              <a:rPr lang="uk-UA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створення електронних бібліотек</a:t>
            </a:r>
            <a:endParaRPr lang="ru-RU" sz="240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використання соціальних мереж для розміщення аудіо і відео творів</a:t>
            </a:r>
          </a:p>
        </p:txBody>
      </p:sp>
      <p:sp>
        <p:nvSpPr>
          <p:cNvPr id="14950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774826" y="188913"/>
            <a:ext cx="8893175" cy="863600"/>
          </a:xfrm>
        </p:spPr>
        <p:txBody>
          <a:bodyPr/>
          <a:lstStyle/>
          <a:p>
            <a:pPr eaLnBrk="1" hangingPunct="1"/>
            <a:r>
              <a:rPr lang="uk-UA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Типові випадки порушення авторських прав</a:t>
            </a:r>
          </a:p>
        </p:txBody>
      </p:sp>
      <p:sp>
        <p:nvSpPr>
          <p:cNvPr id="149508" name="Нижний колонтитул 1"/>
          <p:cNvSpPr txBox="1">
            <a:spLocks noGrp="1"/>
          </p:cNvSpPr>
          <p:nvPr/>
        </p:nvSpPr>
        <p:spPr bwMode="auto">
          <a:xfrm>
            <a:off x="3648075" y="6356351"/>
            <a:ext cx="4279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uk-UA" sz="1400">
                <a:solidFill>
                  <a:schemeClr val="tx2"/>
                </a:solidFill>
              </a:rPr>
              <a:t>Маркетинг на ринку інтелектуального продукту</a:t>
            </a:r>
          </a:p>
        </p:txBody>
      </p:sp>
      <p:sp>
        <p:nvSpPr>
          <p:cNvPr id="149509" name="Номер слайда 2"/>
          <p:cNvSpPr txBox="1">
            <a:spLocks noGrp="1"/>
          </p:cNvSpPr>
          <p:nvPr/>
        </p:nvSpPr>
        <p:spPr bwMode="auto">
          <a:xfrm>
            <a:off x="2136775" y="6356351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77E3EE34-E267-4C3C-B1C9-0626EBC20AD6}" type="slidenum">
              <a:rPr lang="ru-RU" sz="1400">
                <a:solidFill>
                  <a:schemeClr val="tx2"/>
                </a:solidFill>
              </a:rPr>
              <a:pPr/>
              <a:t>5</a:t>
            </a:fld>
            <a:endParaRPr lang="ru-RU" sz="1400">
              <a:solidFill>
                <a:schemeClr val="tx2"/>
              </a:solidFill>
            </a:endParaRPr>
          </a:p>
        </p:txBody>
      </p:sp>
      <p:graphicFrame>
        <p:nvGraphicFramePr>
          <p:cNvPr id="149510" name="Объект 5"/>
          <p:cNvGraphicFramePr>
            <a:graphicFrameLocks noChangeAspect="1"/>
          </p:cNvGraphicFramePr>
          <p:nvPr/>
        </p:nvGraphicFramePr>
        <p:xfrm>
          <a:off x="6038850" y="3327400"/>
          <a:ext cx="1143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Формула" r:id="rId4" imgW="114201" imgH="203024" progId="Equation.3">
                  <p:embed/>
                </p:oleObj>
              </mc:Choice>
              <mc:Fallback>
                <p:oleObj name="Формула" r:id="rId4" imgW="114201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7400"/>
                        <a:ext cx="1143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9511" name="Объект 6"/>
          <p:cNvGraphicFramePr>
            <a:graphicFrameLocks noChangeAspect="1"/>
          </p:cNvGraphicFramePr>
          <p:nvPr/>
        </p:nvGraphicFramePr>
        <p:xfrm>
          <a:off x="6038850" y="3136900"/>
          <a:ext cx="1143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Формула" r:id="rId6" imgW="114201" imgH="583693" progId="Equation.3">
                  <p:embed/>
                </p:oleObj>
              </mc:Choice>
              <mc:Fallback>
                <p:oleObj name="Формула" r:id="rId6" imgW="114201" imgH="58369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136900"/>
                        <a:ext cx="11430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9512" name="Rectangle 5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756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</Words>
  <Application>Microsoft Office PowerPoint</Application>
  <PresentationFormat>Широкоэкранный</PresentationFormat>
  <Paragraphs>34</Paragraphs>
  <Slides>5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Формула</vt:lpstr>
      <vt:lpstr>Авторське право в мережі Інтернет</vt:lpstr>
      <vt:lpstr>Складові</vt:lpstr>
      <vt:lpstr>Обмін інформацією через Інтернет</vt:lpstr>
      <vt:lpstr>Причини порушення авторських прав</vt:lpstr>
      <vt:lpstr>Типові випадки порушення авторських прав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Авторське право в мережі Інтернет</dc:title>
  <dc:creator>Сергей Довгань</dc:creator>
  <cp:lastModifiedBy>Сергей Довгань</cp:lastModifiedBy>
  <cp:revision>1</cp:revision>
  <dcterms:created xsi:type="dcterms:W3CDTF">2015-12-02T08:58:00Z</dcterms:created>
  <dcterms:modified xsi:type="dcterms:W3CDTF">2015-12-02T08:58:13Z</dcterms:modified>
</cp:coreProperties>
</file>