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90F2B-C3DC-4E63-8B69-BE889C935056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D028D-2528-47B7-9615-1643E04D6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7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D8451DB-5713-4E17-9CFC-50BECD0EC21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7356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96CA3ED-CC98-499A-A7EF-79BAE49996B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1219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BB44C6-92AE-46AC-BEA0-33627EC64999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2414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F748EA-DD45-48E7-B4F5-1BCAA4AFFDE6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868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8FB285-6058-4219-9952-DE27AA1D7A8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0031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A2258C3-33AA-4366-9C29-95CEAB3D33EF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855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69D943A-86E5-461A-ABAB-6CD528D19466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347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9D4982-0DE4-4AEE-90BE-463476A2550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327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BCFF9C-DFE6-42B2-83DD-E5998F0AD08D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1826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A4EA08-AC13-4468-B40F-EFB8F15CF117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186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E353FD-C125-422C-B8AC-B9330A77665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8310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89D9F0-0590-4AED-8489-DFDFD07D8B9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84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0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16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07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2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7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38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5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6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7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3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6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3620-5090-4F31-9F2C-BB682B36923C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E77D-9FF2-470B-A1A8-DD2D5BB58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35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114" y="2997201"/>
            <a:ext cx="8243887" cy="1470025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eaLnBrk="1" hangingPunct="1"/>
            <a:r>
              <a:rPr lang="uk-UA" sz="3600">
                <a:solidFill>
                  <a:srgbClr val="FF0000"/>
                </a:solidFill>
                <a:latin typeface="Arial" charset="0"/>
              </a:rPr>
              <a:t>Ринок інтелектуальної власності</a:t>
            </a:r>
            <a:endParaRPr lang="uk-UA" sz="4000">
              <a:solidFill>
                <a:srgbClr val="FF0000"/>
              </a:solidFill>
            </a:endParaRPr>
          </a:p>
        </p:txBody>
      </p:sp>
      <p:sp>
        <p:nvSpPr>
          <p:cNvPr id="86019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86020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ABDD8E7-832A-4AEE-82DA-2CC4D318EF91}" type="slidenum">
              <a:rPr lang="ru-RU" sz="1400">
                <a:solidFill>
                  <a:schemeClr val="tx2"/>
                </a:solidFill>
              </a:rPr>
              <a:pPr/>
              <a:t>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4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створення об'єктів ІВ (розробка, патентування й реєстрація об'єктів промислової власності, виявлення “ноу-хау”, авторські права);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правовий супровід використання об'єктів ІВ на ринку (укладання договорів, захист прав патентовласників);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оцінка об'єктів ІВ (при введенні в господарський обіг, при передачі всіх прав або частини прав на об'єкти ІВ, при визначенні авторських винагород, розрахунках збитку  тощо);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страхування об'єктів інтелектуальної власності (від ризику втрат від юридичного переслідування, ризику появи на ринку контрафактної (піратської) продукції тощо).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Напрями послуг на ринку ІВ</a:t>
            </a:r>
          </a:p>
        </p:txBody>
      </p:sp>
      <p:sp>
        <p:nvSpPr>
          <p:cNvPr id="9523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523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DE06E55A-C11E-48A6-92A9-5560ADD6DA30}" type="slidenum">
              <a:rPr lang="ru-RU" sz="1400">
                <a:solidFill>
                  <a:schemeClr val="tx2"/>
                </a:solidFill>
              </a:rPr>
              <a:pPr/>
              <a:t>10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08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196975"/>
            <a:ext cx="8713788" cy="4895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до торгівлі технологіями залучається все більше країн, однак домінуюче положення займають країни з високим рівнем доходів: США, Японія, Великобританія, Франція, Італія;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2/3 угод укладається усередині транснаціональних корпорацій;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змінюється галузева структура ринку, з'являються нові сектори;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росте частка договорів на передачу «ноу-хау» -  близько 50% від загального обсягу укладених ліцензійних угод;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відбувається зміна пріоритетів: формула «устаткування + послуги + технічні знання» заміняється формулою «знання = послуги + устаткування»;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з'являються нові способи передачі знань - створюються стратегічні альянси.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Тенденції світового ринку ІВ</a:t>
            </a:r>
          </a:p>
        </p:txBody>
      </p:sp>
      <p:sp>
        <p:nvSpPr>
          <p:cNvPr id="9728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728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C73B6FF-844D-4F72-9D2D-8DF006BF2943}" type="slidenum">
              <a:rPr lang="ru-RU" sz="1400">
                <a:solidFill>
                  <a:schemeClr val="tx2"/>
                </a:solidFill>
              </a:rPr>
              <a:pPr/>
              <a:t>11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згідно з методикою оцінки, розробленою Торгово-промисловою палатою України, ринкова вартість української ІВ становить близько 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120 - 150 млрд;.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близько третини ІВ не затребувана, морально старіє або “тікає” за кордон;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за оцінками експертів, до правової охорони представляється менше 10 % результатів творчої праці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Параметри ринку ІВ</a:t>
            </a:r>
            <a:r>
              <a:rPr lang="en-US" b="1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uk-UA" b="1" smtClean="0">
                <a:solidFill>
                  <a:srgbClr val="FF0000"/>
                </a:solidFill>
                <a:latin typeface="Arial" charset="0"/>
              </a:rPr>
              <a:t>України</a:t>
            </a:r>
          </a:p>
        </p:txBody>
      </p:sp>
      <p:sp>
        <p:nvSpPr>
          <p:cNvPr id="9830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830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D9574358-EAF4-45B7-A089-2232F92564AE}" type="slidenum">
              <a:rPr lang="ru-RU" sz="1400">
                <a:solidFill>
                  <a:schemeClr val="tx2"/>
                </a:solidFill>
              </a:rPr>
              <a:pPr/>
              <a:t>12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0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268413"/>
            <a:ext cx="8642350" cy="48958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несдостатнє стимулювання винахідницької діяльності з боку держави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неефективне використання ресурсів, призначених для заохочення інноваційної діяльності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неконтрольована передача наукових і конструкторських розробок за кордон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складність майнової оцінки ІВ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відсутність практики з питань застави й страхування ІВ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протиріччя цивільного законодавства й нормативних актів, що регулюють питання бухгалтерського й податкового обліку, митного оформлення об</a:t>
            </a:r>
            <a:r>
              <a:rPr lang="en-US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єктів ІВ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Існуючі проблеми ринку ІВ</a:t>
            </a:r>
          </a:p>
        </p:txBody>
      </p:sp>
      <p:sp>
        <p:nvSpPr>
          <p:cNvPr id="10445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0445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2E3E1E2F-450A-45BD-AF88-2CCA68B5F410}" type="slidenum">
              <a:rPr lang="ru-RU" sz="1400">
                <a:solidFill>
                  <a:schemeClr val="tx2"/>
                </a:solidFill>
              </a:rPr>
              <a:pPr/>
              <a:t>13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68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EC1438"/>
                </a:solidFill>
                <a:latin typeface="Times New Roman" pitchFamily="18" charset="0"/>
                <a:cs typeface="Times New Roman" pitchFamily="18" charset="0"/>
              </a:rPr>
              <a:t>Ринок інтелектуальної власності </a:t>
            </a: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– це сукупність  механізмів, за допомогою яких: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передаються права на продукти (результати) інтелектуальної діяльності й пов'язані з ними економічні інтереси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встановлюються ціни й розподіляється простір між різними конкуруючими варіантами їх використання в економічному обігу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Визначення</a:t>
            </a:r>
          </a:p>
        </p:txBody>
      </p:sp>
      <p:sp>
        <p:nvSpPr>
          <p:cNvPr id="8704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8704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628B3FB-8DCA-459C-9868-22679956BE66}" type="slidenum">
              <a:rPr lang="ru-RU" sz="1400">
                <a:solidFill>
                  <a:schemeClr val="tx2"/>
                </a:solidFill>
              </a:rPr>
              <a:pPr/>
              <a:t>2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7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застосування ефективних заходів державного  регулювання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існування розвинутої системи законодавства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наявність діючої податкової, кредитної, цінової політики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розвинута виробнича й ринкова інфраструктура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/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</a:rPr>
              <a:t> </a:t>
            </a:r>
            <a:endParaRPr lang="ru-RU" sz="2400">
              <a:solidFill>
                <a:srgbClr val="0315BD"/>
              </a:solidFill>
            </a:endParaRP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Умови успішного функціонування</a:t>
            </a:r>
          </a:p>
        </p:txBody>
      </p:sp>
      <p:sp>
        <p:nvSpPr>
          <p:cNvPr id="8806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8806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6AF4E9F-6060-4A8D-AC76-2693FDC0B8E5}" type="slidenum">
              <a:rPr lang="ru-RU" sz="1400">
                <a:solidFill>
                  <a:schemeClr val="tx2"/>
                </a:solidFill>
              </a:rPr>
              <a:pPr/>
              <a:t>3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87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нецивілізований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цивілізований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/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</a:rPr>
              <a:t> </a:t>
            </a:r>
            <a:endParaRPr lang="ru-RU" sz="2400">
              <a:solidFill>
                <a:srgbClr val="0315BD"/>
              </a:solidFill>
            </a:endParaRP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Типи ринків</a:t>
            </a:r>
          </a:p>
        </p:txBody>
      </p:sp>
      <p:sp>
        <p:nvSpPr>
          <p:cNvPr id="8909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8909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DFFED9D-DFC6-4DD0-BDE6-52D6145FADC1}" type="slidenum">
              <a:rPr lang="ru-RU" sz="1400">
                <a:solidFill>
                  <a:schemeClr val="tx2"/>
                </a:solidFill>
              </a:rPr>
              <a:pPr/>
              <a:t>4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2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Товаром на ринку інтелектуальної власності виступають права на використання об'єктів інтелектуальної власності, причому тільки з того моменту, коли на об'єкт ІВ (винахід, корисну модель, промисловий зразок або товарний знак) видається охоронний документ</a:t>
            </a: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Товар та його особливості</a:t>
            </a:r>
          </a:p>
        </p:txBody>
      </p:sp>
      <p:sp>
        <p:nvSpPr>
          <p:cNvPr id="9011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011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953CC6E-5BC8-475F-94E3-0206612DB1E5}" type="slidenum">
              <a:rPr lang="ru-RU" sz="1400">
                <a:solidFill>
                  <a:schemeClr val="tx2"/>
                </a:solidFill>
              </a:rPr>
              <a:pPr/>
              <a:t>5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3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інтелектуальні продукти мають нематеріальний, безтілесний характер. Вони не піддані зношування, амортизації, вони можуть застарівати лише морально;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результатами інтелектуальної діяльності може одночасно користуватися необмежене коло осіб - не тільки власники, але й, після покупки відповідної ліцензії, будь-які суб'єкти;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більшість об'єктів інтелектуальної власності як результати творчої праці мають авторів (винахідників), чиї імена супроводжують дані об'єкти;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Товар та його особливості</a:t>
            </a:r>
          </a:p>
        </p:txBody>
      </p:sp>
      <p:sp>
        <p:nvSpPr>
          <p:cNvPr id="9114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114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FD51A16-9214-48D9-93E7-DD22AC41B7BE}" type="slidenum">
              <a:rPr lang="ru-RU" sz="1400">
                <a:solidFill>
                  <a:schemeClr val="tx2"/>
                </a:solidFill>
              </a:rPr>
              <a:pPr/>
              <a:t>6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/>
          <a:lstStyle/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правовласники (автори)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органи державної влади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організації колективного управління авторськими правами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представники в справах інтелектуальної власності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суб'єкти підприємницької діяльності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Основні учасники</a:t>
            </a:r>
          </a:p>
        </p:txBody>
      </p:sp>
      <p:sp>
        <p:nvSpPr>
          <p:cNvPr id="9216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216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523116E-15F2-49C9-B1C4-2C31306917DA}" type="slidenum">
              <a:rPr lang="ru-RU" sz="1400">
                <a:solidFill>
                  <a:schemeClr val="tx2"/>
                </a:solidFill>
              </a:rPr>
              <a:pPr/>
              <a:t>7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4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dirty="0" smtClean="0">
                <a:solidFill>
                  <a:srgbClr val="FF0000"/>
                </a:solidFill>
                <a:latin typeface="Arial" charset="0"/>
              </a:rPr>
              <a:t>Схема </a:t>
            </a:r>
            <a:r>
              <a:rPr lang="uk-UA" b="1" dirty="0" smtClean="0">
                <a:solidFill>
                  <a:srgbClr val="FF0000"/>
                </a:solidFill>
                <a:latin typeface="Arial" charset="0"/>
              </a:rPr>
              <a:t>взаємодії на ринку</a:t>
            </a:r>
            <a:endParaRPr lang="uk-UA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3187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3188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878DFF7-B8F1-4B7D-8650-7E3908FA1E94}" type="slidenum">
              <a:rPr lang="ru-RU" sz="1400">
                <a:solidFill>
                  <a:schemeClr val="tx2"/>
                </a:solidFill>
              </a:rPr>
              <a:pPr/>
              <a:t>8</a:t>
            </a:fld>
            <a:endParaRPr lang="ru-RU" sz="1400">
              <a:solidFill>
                <a:schemeClr val="tx2"/>
              </a:solidFill>
            </a:endParaRPr>
          </a:p>
        </p:txBody>
      </p:sp>
      <p:grpSp>
        <p:nvGrpSpPr>
          <p:cNvPr id="93189" name="Group 2"/>
          <p:cNvGrpSpPr>
            <a:grpSpLocks/>
          </p:cNvGrpSpPr>
          <p:nvPr/>
        </p:nvGrpSpPr>
        <p:grpSpPr bwMode="auto">
          <a:xfrm>
            <a:off x="1992313" y="1412875"/>
            <a:ext cx="7416800" cy="4103688"/>
            <a:chOff x="2128" y="1158"/>
            <a:chExt cx="8620" cy="4731"/>
          </a:xfrm>
        </p:grpSpPr>
        <p:sp>
          <p:nvSpPr>
            <p:cNvPr id="93190" name="Text Box 3"/>
            <p:cNvSpPr txBox="1">
              <a:spLocks noChangeArrowheads="1"/>
            </p:cNvSpPr>
            <p:nvPr/>
          </p:nvSpPr>
          <p:spPr bwMode="auto">
            <a:xfrm>
              <a:off x="4742" y="1158"/>
              <a:ext cx="327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>
                  <a:solidFill>
                    <a:srgbClr val="0315BD"/>
                  </a:solidFill>
                  <a:latin typeface="Times New Roman" pitchFamily="18" charset="0"/>
                </a:rPr>
                <a:t>Органи державного управл</a:t>
              </a: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іння і контролю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1" name="Text Box 4"/>
            <p:cNvSpPr txBox="1">
              <a:spLocks noChangeArrowheads="1"/>
            </p:cNvSpPr>
            <p:nvPr/>
          </p:nvSpPr>
          <p:spPr bwMode="auto">
            <a:xfrm>
              <a:off x="5241" y="2486"/>
              <a:ext cx="2374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Підприємство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2" name="Text Box 5"/>
            <p:cNvSpPr txBox="1">
              <a:spLocks noChangeArrowheads="1"/>
            </p:cNvSpPr>
            <p:nvPr/>
          </p:nvSpPr>
          <p:spPr bwMode="auto">
            <a:xfrm>
              <a:off x="2128" y="2486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Автори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3" name="Text Box 6"/>
            <p:cNvSpPr txBox="1">
              <a:spLocks noChangeArrowheads="1"/>
            </p:cNvSpPr>
            <p:nvPr/>
          </p:nvSpPr>
          <p:spPr bwMode="auto">
            <a:xfrm>
              <a:off x="8433" y="2486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Інвестор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4" name="Text Box 7"/>
            <p:cNvSpPr txBox="1">
              <a:spLocks noChangeArrowheads="1"/>
            </p:cNvSpPr>
            <p:nvPr/>
          </p:nvSpPr>
          <p:spPr bwMode="auto">
            <a:xfrm>
              <a:off x="5241" y="3763"/>
              <a:ext cx="2374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Ринок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5" name="Text Box 8"/>
            <p:cNvSpPr txBox="1">
              <a:spLocks noChangeArrowheads="1"/>
            </p:cNvSpPr>
            <p:nvPr/>
          </p:nvSpPr>
          <p:spPr bwMode="auto">
            <a:xfrm>
              <a:off x="2128" y="2486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Автори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6" name="Text Box 9"/>
            <p:cNvSpPr txBox="1">
              <a:spLocks noChangeArrowheads="1"/>
            </p:cNvSpPr>
            <p:nvPr/>
          </p:nvSpPr>
          <p:spPr bwMode="auto">
            <a:xfrm>
              <a:off x="5241" y="3763"/>
              <a:ext cx="2374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Ринок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7" name="Text Box 10"/>
            <p:cNvSpPr txBox="1">
              <a:spLocks noChangeArrowheads="1"/>
            </p:cNvSpPr>
            <p:nvPr/>
          </p:nvSpPr>
          <p:spPr bwMode="auto">
            <a:xfrm>
              <a:off x="2128" y="3763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Конкуренти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8" name="Text Box 11"/>
            <p:cNvSpPr txBox="1">
              <a:spLocks noChangeArrowheads="1"/>
            </p:cNvSpPr>
            <p:nvPr/>
          </p:nvSpPr>
          <p:spPr bwMode="auto">
            <a:xfrm>
              <a:off x="8433" y="3763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«Пірати»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199" name="Text Box 12"/>
            <p:cNvSpPr txBox="1">
              <a:spLocks noChangeArrowheads="1"/>
            </p:cNvSpPr>
            <p:nvPr/>
          </p:nvSpPr>
          <p:spPr bwMode="auto">
            <a:xfrm>
              <a:off x="2128" y="3763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Конкуренти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00" name="Text Box 13"/>
            <p:cNvSpPr txBox="1">
              <a:spLocks noChangeArrowheads="1"/>
            </p:cNvSpPr>
            <p:nvPr/>
          </p:nvSpPr>
          <p:spPr bwMode="auto">
            <a:xfrm>
              <a:off x="8433" y="3763"/>
              <a:ext cx="2315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«Пірати»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01" name="Text Box 14"/>
            <p:cNvSpPr txBox="1">
              <a:spLocks noChangeArrowheads="1"/>
            </p:cNvSpPr>
            <p:nvPr/>
          </p:nvSpPr>
          <p:spPr bwMode="auto">
            <a:xfrm>
              <a:off x="5241" y="5137"/>
              <a:ext cx="2374" cy="7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Споживачі</a:t>
              </a:r>
              <a:endParaRPr lang="ru-RU">
                <a:solidFill>
                  <a:srgbClr val="0315BD"/>
                </a:solidFill>
              </a:endParaRPr>
            </a:p>
          </p:txBody>
        </p:sp>
        <p:cxnSp>
          <p:nvCxnSpPr>
            <p:cNvPr id="93202" name="AutoShape 15"/>
            <p:cNvCxnSpPr>
              <a:cxnSpLocks noChangeShapeType="1"/>
            </p:cNvCxnSpPr>
            <p:nvPr/>
          </p:nvCxnSpPr>
          <p:spPr bwMode="auto">
            <a:xfrm>
              <a:off x="4443" y="3088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3" name="AutoShape 16"/>
            <p:cNvCxnSpPr>
              <a:cxnSpLocks noChangeShapeType="1"/>
            </p:cNvCxnSpPr>
            <p:nvPr/>
          </p:nvCxnSpPr>
          <p:spPr bwMode="auto">
            <a:xfrm>
              <a:off x="4443" y="2608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4" name="AutoShape 17"/>
            <p:cNvCxnSpPr>
              <a:cxnSpLocks noChangeShapeType="1"/>
            </p:cNvCxnSpPr>
            <p:nvPr/>
          </p:nvCxnSpPr>
          <p:spPr bwMode="auto">
            <a:xfrm>
              <a:off x="4443" y="3088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5" name="AutoShape 18"/>
            <p:cNvCxnSpPr>
              <a:cxnSpLocks noChangeShapeType="1"/>
            </p:cNvCxnSpPr>
            <p:nvPr/>
          </p:nvCxnSpPr>
          <p:spPr bwMode="auto">
            <a:xfrm>
              <a:off x="4443" y="2608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6" name="AutoShape 19"/>
            <p:cNvCxnSpPr>
              <a:cxnSpLocks noChangeShapeType="1"/>
            </p:cNvCxnSpPr>
            <p:nvPr/>
          </p:nvCxnSpPr>
          <p:spPr bwMode="auto">
            <a:xfrm>
              <a:off x="7595" y="3088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7" name="AutoShape 20"/>
            <p:cNvCxnSpPr>
              <a:cxnSpLocks noChangeShapeType="1"/>
            </p:cNvCxnSpPr>
            <p:nvPr/>
          </p:nvCxnSpPr>
          <p:spPr bwMode="auto">
            <a:xfrm>
              <a:off x="7595" y="2608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8" name="AutoShape 21"/>
            <p:cNvCxnSpPr>
              <a:cxnSpLocks noChangeShapeType="1"/>
            </p:cNvCxnSpPr>
            <p:nvPr/>
          </p:nvCxnSpPr>
          <p:spPr bwMode="auto">
            <a:xfrm>
              <a:off x="7615" y="4385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09" name="AutoShape 22"/>
            <p:cNvCxnSpPr>
              <a:cxnSpLocks noChangeShapeType="1"/>
            </p:cNvCxnSpPr>
            <p:nvPr/>
          </p:nvCxnSpPr>
          <p:spPr bwMode="auto">
            <a:xfrm>
              <a:off x="7615" y="3905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0" name="AutoShape 23"/>
            <p:cNvCxnSpPr>
              <a:cxnSpLocks noChangeShapeType="1"/>
            </p:cNvCxnSpPr>
            <p:nvPr/>
          </p:nvCxnSpPr>
          <p:spPr bwMode="auto">
            <a:xfrm>
              <a:off x="4443" y="4385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1" name="AutoShape 24"/>
            <p:cNvCxnSpPr>
              <a:cxnSpLocks noChangeShapeType="1"/>
            </p:cNvCxnSpPr>
            <p:nvPr/>
          </p:nvCxnSpPr>
          <p:spPr bwMode="auto">
            <a:xfrm>
              <a:off x="4443" y="3905"/>
              <a:ext cx="79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2" name="AutoShape 25"/>
            <p:cNvCxnSpPr>
              <a:cxnSpLocks noChangeShapeType="1"/>
            </p:cNvCxnSpPr>
            <p:nvPr/>
          </p:nvCxnSpPr>
          <p:spPr bwMode="auto">
            <a:xfrm>
              <a:off x="5955" y="1910"/>
              <a:ext cx="0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3" name="AutoShape 26"/>
            <p:cNvCxnSpPr>
              <a:cxnSpLocks noChangeShapeType="1"/>
            </p:cNvCxnSpPr>
            <p:nvPr/>
          </p:nvCxnSpPr>
          <p:spPr bwMode="auto">
            <a:xfrm>
              <a:off x="7200" y="1910"/>
              <a:ext cx="0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4" name="AutoShape 27"/>
            <p:cNvCxnSpPr>
              <a:cxnSpLocks noChangeShapeType="1"/>
            </p:cNvCxnSpPr>
            <p:nvPr/>
          </p:nvCxnSpPr>
          <p:spPr bwMode="auto">
            <a:xfrm>
              <a:off x="5955" y="3187"/>
              <a:ext cx="0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5" name="AutoShape 28"/>
            <p:cNvCxnSpPr>
              <a:cxnSpLocks noChangeShapeType="1"/>
            </p:cNvCxnSpPr>
            <p:nvPr/>
          </p:nvCxnSpPr>
          <p:spPr bwMode="auto">
            <a:xfrm>
              <a:off x="7200" y="3187"/>
              <a:ext cx="0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3216" name="Text Box 29"/>
            <p:cNvSpPr txBox="1">
              <a:spLocks noChangeArrowheads="1"/>
            </p:cNvSpPr>
            <p:nvPr/>
          </p:nvSpPr>
          <p:spPr bwMode="auto">
            <a:xfrm>
              <a:off x="7284" y="2011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cxnSp>
          <p:nvCxnSpPr>
            <p:cNvPr id="93217" name="AutoShape 30"/>
            <p:cNvCxnSpPr>
              <a:cxnSpLocks noChangeShapeType="1"/>
            </p:cNvCxnSpPr>
            <p:nvPr/>
          </p:nvCxnSpPr>
          <p:spPr bwMode="auto">
            <a:xfrm>
              <a:off x="5955" y="4515"/>
              <a:ext cx="0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18" name="AutoShape 31"/>
            <p:cNvCxnSpPr>
              <a:cxnSpLocks noChangeShapeType="1"/>
            </p:cNvCxnSpPr>
            <p:nvPr/>
          </p:nvCxnSpPr>
          <p:spPr bwMode="auto">
            <a:xfrm>
              <a:off x="7200" y="4515"/>
              <a:ext cx="0" cy="5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3219" name="Text Box 32"/>
            <p:cNvSpPr txBox="1">
              <a:spLocks noChangeArrowheads="1"/>
            </p:cNvSpPr>
            <p:nvPr/>
          </p:nvSpPr>
          <p:spPr bwMode="auto">
            <a:xfrm>
              <a:off x="7284" y="3377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0" name="Text Box 33"/>
            <p:cNvSpPr txBox="1">
              <a:spLocks noChangeArrowheads="1"/>
            </p:cNvSpPr>
            <p:nvPr/>
          </p:nvSpPr>
          <p:spPr bwMode="auto">
            <a:xfrm>
              <a:off x="7945" y="2222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1" name="Text Box 34"/>
            <p:cNvSpPr txBox="1">
              <a:spLocks noChangeArrowheads="1"/>
            </p:cNvSpPr>
            <p:nvPr/>
          </p:nvSpPr>
          <p:spPr bwMode="auto">
            <a:xfrm>
              <a:off x="7945" y="2702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2" name="Text Box 35"/>
            <p:cNvSpPr txBox="1">
              <a:spLocks noChangeArrowheads="1"/>
            </p:cNvSpPr>
            <p:nvPr/>
          </p:nvSpPr>
          <p:spPr bwMode="auto">
            <a:xfrm>
              <a:off x="7284" y="4635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3" name="Text Box 36"/>
            <p:cNvSpPr txBox="1">
              <a:spLocks noChangeArrowheads="1"/>
            </p:cNvSpPr>
            <p:nvPr/>
          </p:nvSpPr>
          <p:spPr bwMode="auto">
            <a:xfrm>
              <a:off x="7945" y="3999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4" name="Text Box 37"/>
            <p:cNvSpPr txBox="1">
              <a:spLocks noChangeArrowheads="1"/>
            </p:cNvSpPr>
            <p:nvPr/>
          </p:nvSpPr>
          <p:spPr bwMode="auto">
            <a:xfrm>
              <a:off x="4663" y="2702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5" name="Text Box 38"/>
            <p:cNvSpPr txBox="1">
              <a:spLocks noChangeArrowheads="1"/>
            </p:cNvSpPr>
            <p:nvPr/>
          </p:nvSpPr>
          <p:spPr bwMode="auto">
            <a:xfrm>
              <a:off x="4663" y="3999"/>
              <a:ext cx="44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>
                  <a:solidFill>
                    <a:srgbClr val="0315BD"/>
                  </a:solidFill>
                  <a:latin typeface="Times New Roman" pitchFamily="18" charset="0"/>
                </a:rPr>
                <a:t>$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6" name="Text Box 39"/>
            <p:cNvSpPr txBox="1">
              <a:spLocks noChangeArrowheads="1"/>
            </p:cNvSpPr>
            <p:nvPr/>
          </p:nvSpPr>
          <p:spPr bwMode="auto">
            <a:xfrm>
              <a:off x="4443" y="2100"/>
              <a:ext cx="675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ІВ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7" name="Text Box 40"/>
            <p:cNvSpPr txBox="1">
              <a:spLocks noChangeArrowheads="1"/>
            </p:cNvSpPr>
            <p:nvPr/>
          </p:nvSpPr>
          <p:spPr bwMode="auto">
            <a:xfrm>
              <a:off x="4443" y="3377"/>
              <a:ext cx="79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ІВК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8" name="Text Box 41"/>
            <p:cNvSpPr txBox="1">
              <a:spLocks noChangeArrowheads="1"/>
            </p:cNvSpPr>
            <p:nvPr/>
          </p:nvSpPr>
          <p:spPr bwMode="auto">
            <a:xfrm>
              <a:off x="7732" y="3377"/>
              <a:ext cx="79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ІВП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29" name="Text Box 42"/>
            <p:cNvSpPr txBox="1">
              <a:spLocks noChangeArrowheads="1"/>
            </p:cNvSpPr>
            <p:nvPr/>
          </p:nvSpPr>
          <p:spPr bwMode="auto">
            <a:xfrm>
              <a:off x="5241" y="4635"/>
              <a:ext cx="675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ІВ</a:t>
              </a:r>
              <a:endParaRPr lang="ru-RU">
                <a:solidFill>
                  <a:srgbClr val="0315BD"/>
                </a:solidFill>
              </a:endParaRPr>
            </a:p>
          </p:txBody>
        </p:sp>
        <p:sp>
          <p:nvSpPr>
            <p:cNvPr id="93230" name="Text Box 43"/>
            <p:cNvSpPr txBox="1">
              <a:spLocks noChangeArrowheads="1"/>
            </p:cNvSpPr>
            <p:nvPr/>
          </p:nvSpPr>
          <p:spPr bwMode="auto">
            <a:xfrm>
              <a:off x="5118" y="2011"/>
              <a:ext cx="798" cy="3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uk-UA">
                  <a:solidFill>
                    <a:srgbClr val="0315BD"/>
                  </a:solidFill>
                  <a:latin typeface="Times New Roman" pitchFamily="18" charset="0"/>
                </a:rPr>
                <a:t>НІВ</a:t>
              </a:r>
              <a:endParaRPr lang="ru-RU">
                <a:solidFill>
                  <a:srgbClr val="0315B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430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41438"/>
            <a:ext cx="8642350" cy="4679950"/>
          </a:xfrm>
        </p:spPr>
        <p:txBody>
          <a:bodyPr>
            <a:normAutofit lnSpcReduction="10000"/>
          </a:bodyPr>
          <a:lstStyle/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Авторське й патентне право надає можливість включати нематеріальний об'єкт в економічний обіг на ринку завдяки наявності в нього власника з абсолютним правом власності шляхом:</a:t>
            </a: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укладання корпоративних  угод, до яких відносяться: приватизація підприємств, перетворення закритих акціонерних товариств у відкриті, внесення вкладів до статутних фондів;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вільної купівлі-продажів патентів і ліцензій;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примусового ліцензування й відшкодування через суд або арбітраж збитку, нанесеного в результаті порушення виключних прав.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>
                <a:solidFill>
                  <a:srgbClr val="0315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solidFill>
                <a:srgbClr val="0315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188913"/>
            <a:ext cx="8229600" cy="99060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FF0000"/>
                </a:solidFill>
                <a:latin typeface="Arial" charset="0"/>
              </a:rPr>
              <a:t>Сфера попиту</a:t>
            </a:r>
          </a:p>
        </p:txBody>
      </p:sp>
      <p:sp>
        <p:nvSpPr>
          <p:cNvPr id="94212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94213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7F43306-0936-44FC-93B9-961E467D1732}" type="slidenum">
              <a:rPr lang="ru-RU" sz="1400">
                <a:solidFill>
                  <a:schemeClr val="tx2"/>
                </a:solidFill>
              </a:rPr>
              <a:pPr/>
              <a:t>9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7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726</Words>
  <Application>Microsoft Office PowerPoint</Application>
  <PresentationFormat>Широкоэкранный</PresentationFormat>
  <Paragraphs>131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3</vt:lpstr>
      <vt:lpstr>Тема Office</vt:lpstr>
      <vt:lpstr>Ринок інтелектуальної власності</vt:lpstr>
      <vt:lpstr>Визначення</vt:lpstr>
      <vt:lpstr>Умови успішного функціонування</vt:lpstr>
      <vt:lpstr>Типи ринків</vt:lpstr>
      <vt:lpstr>Товар та його особливості</vt:lpstr>
      <vt:lpstr>Товар та його особливості</vt:lpstr>
      <vt:lpstr>Основні учасники</vt:lpstr>
      <vt:lpstr>Схема взаємодії на ринку</vt:lpstr>
      <vt:lpstr>Сфера попиту</vt:lpstr>
      <vt:lpstr>Напрями послуг на ринку ІВ</vt:lpstr>
      <vt:lpstr>Тенденції світового ринку ІВ</vt:lpstr>
      <vt:lpstr>Параметри ринку ІВ України</vt:lpstr>
      <vt:lpstr>Існуючі проблеми ринку ІВ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Ринок інтелектуальної власності</dc:title>
  <dc:creator>Сергей Довгань</dc:creator>
  <cp:lastModifiedBy>Сергей Довгань</cp:lastModifiedBy>
  <cp:revision>2</cp:revision>
  <dcterms:created xsi:type="dcterms:W3CDTF">2015-11-03T09:55:11Z</dcterms:created>
  <dcterms:modified xsi:type="dcterms:W3CDTF">2015-11-03T09:56:13Z</dcterms:modified>
</cp:coreProperties>
</file>