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B8DB2-C51F-4A9A-BD25-C961F91DBC13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A25C0-61CF-469A-88A0-11586DCDF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582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2758C07-04F0-47FE-9819-5D0338187136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1151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7FE05D6-9B33-4C0A-BBC6-E280A7846B72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41502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05D41D9-844C-4E0B-AAE9-DD42681921F3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60662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B1ACBE8-C4B4-4E10-83C8-2B95E5668B33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37600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C35A551-997D-45FE-8C20-052817579A1C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20701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46D2E1B-39ED-4CA6-AAB6-343168D918DB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97669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0C2F-B4A3-42BE-91B9-A06FE3673010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2D6E-8530-43FB-932F-FAB714E7C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092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0C2F-B4A3-42BE-91B9-A06FE3673010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2D6E-8530-43FB-932F-FAB714E7C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944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0C2F-B4A3-42BE-91B9-A06FE3673010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2D6E-8530-43FB-932F-FAB714E7C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88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0C2F-B4A3-42BE-91B9-A06FE3673010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2D6E-8530-43FB-932F-FAB714E7C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95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0C2F-B4A3-42BE-91B9-A06FE3673010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2D6E-8530-43FB-932F-FAB714E7C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192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0C2F-B4A3-42BE-91B9-A06FE3673010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2D6E-8530-43FB-932F-FAB714E7C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57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0C2F-B4A3-42BE-91B9-A06FE3673010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2D6E-8530-43FB-932F-FAB714E7C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306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0C2F-B4A3-42BE-91B9-A06FE3673010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2D6E-8530-43FB-932F-FAB714E7C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489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0C2F-B4A3-42BE-91B9-A06FE3673010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2D6E-8530-43FB-932F-FAB714E7C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854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0C2F-B4A3-42BE-91B9-A06FE3673010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2D6E-8530-43FB-932F-FAB714E7C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59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0C2F-B4A3-42BE-91B9-A06FE3673010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2D6E-8530-43FB-932F-FAB714E7C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154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30C2F-B4A3-42BE-91B9-A06FE3673010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B2D6E-8530-43FB-932F-FAB714E7C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064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806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2424114" y="2997200"/>
            <a:ext cx="8243887" cy="2087984"/>
          </a:xfrm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 eaLnBrk="1" hangingPunct="1"/>
            <a:r>
              <a:rPr lang="uk-UA" sz="3600" dirty="0">
                <a:solidFill>
                  <a:srgbClr val="FF0000"/>
                </a:solidFill>
                <a:latin typeface="Arial" charset="0"/>
              </a:rPr>
              <a:t>Функції і задачі </a:t>
            </a:r>
            <a:br>
              <a:rPr lang="uk-UA" sz="3600" dirty="0">
                <a:solidFill>
                  <a:srgbClr val="FF0000"/>
                </a:solidFill>
                <a:latin typeface="Arial" charset="0"/>
              </a:rPr>
            </a:br>
            <a:r>
              <a:rPr lang="uk-UA" sz="3600" dirty="0">
                <a:solidFill>
                  <a:srgbClr val="FF0000"/>
                </a:solidFill>
                <a:latin typeface="Arial" charset="0"/>
              </a:rPr>
              <a:t>комплексу маркетингу інтелектуального продукту</a:t>
            </a:r>
            <a:endParaRPr lang="uk-UA" sz="4000" dirty="0">
              <a:solidFill>
                <a:srgbClr val="FF0000"/>
              </a:solidFill>
            </a:endParaRPr>
          </a:p>
        </p:txBody>
      </p:sp>
      <p:sp>
        <p:nvSpPr>
          <p:cNvPr id="105475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105476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ABFD43DF-ADDE-4AD2-8D67-DB446280259B}" type="slidenum">
              <a:rPr lang="ru-RU" sz="1400">
                <a:solidFill>
                  <a:schemeClr val="tx2"/>
                </a:solidFill>
              </a:rPr>
              <a:pPr/>
              <a:t>2</a:t>
            </a:fld>
            <a:endParaRPr lang="ru-RU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515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1268413"/>
            <a:ext cx="8642350" cy="4895850"/>
          </a:xfrm>
        </p:spPr>
        <p:txBody>
          <a:bodyPr/>
          <a:lstStyle/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вивчення наявних і потенційних споживачів;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визначення стратегічних цілей, розробка програми й конкретних планів підвищення цінності інтелектуального капіталу фірми 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формування асортименту компонентів інтелектуального капіталу й забезпечення його нарощування;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здійснення ціноутворення на компоненти інтелектуального капіталу;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реалізація комунікаційної політики, спрямованої на просування компонентів інтелектуального капіталу.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49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188913"/>
            <a:ext cx="9144000" cy="647700"/>
          </a:xfrm>
        </p:spPr>
        <p:txBody>
          <a:bodyPr/>
          <a:lstStyle/>
          <a:p>
            <a:pPr eaLnBrk="1" hangingPunct="1"/>
            <a:r>
              <a:rPr lang="uk-UA" sz="2800" b="1">
                <a:solidFill>
                  <a:srgbClr val="FF0000"/>
                </a:solidFill>
                <a:latin typeface="Arial" charset="0"/>
              </a:rPr>
              <a:t>Функції маркетингу інтелектуального продукту</a:t>
            </a:r>
          </a:p>
        </p:txBody>
      </p:sp>
      <p:sp>
        <p:nvSpPr>
          <p:cNvPr id="106500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106501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B8140799-4F53-44B4-AF8E-E22BFDDF3B95}" type="slidenum">
              <a:rPr lang="ru-RU" sz="1400">
                <a:solidFill>
                  <a:schemeClr val="tx2"/>
                </a:solidFill>
              </a:rPr>
              <a:pPr/>
              <a:t>3</a:t>
            </a:fld>
            <a:endParaRPr lang="ru-RU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547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1268413"/>
            <a:ext cx="8893175" cy="4895850"/>
          </a:xfrm>
        </p:spPr>
        <p:txBody>
          <a:bodyPr/>
          <a:lstStyle/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збирання й обробка інформації про кон'юнктуру ринку;</a:t>
            </a: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прогнозування й оцінка ринку;</a:t>
            </a: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сегментування ринку  й вибір цільових сегментів;</a:t>
            </a: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вибір стратегій, що спрямовані на активне формування попиту;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зосередження ресурсів компанії на створенні такого продукту, який реально необхідний споживачам цільових сегментів;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забезпечення властивостей продукту як засобів задоволення потреб споживача;</a:t>
            </a: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орієнтація на довгострокову перспективу ринку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орієнтація на скорочення сукупних витрат споживача.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52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188913"/>
            <a:ext cx="9144000" cy="647700"/>
          </a:xfrm>
        </p:spPr>
        <p:txBody>
          <a:bodyPr/>
          <a:lstStyle/>
          <a:p>
            <a:pPr eaLnBrk="1" hangingPunct="1"/>
            <a:r>
              <a:rPr lang="uk-UA" sz="2800" b="1">
                <a:solidFill>
                  <a:srgbClr val="FF0000"/>
                </a:solidFill>
                <a:latin typeface="Arial" charset="0"/>
              </a:rPr>
              <a:t>Задачі маркетингу інтелектуального продукту</a:t>
            </a:r>
          </a:p>
        </p:txBody>
      </p:sp>
      <p:sp>
        <p:nvSpPr>
          <p:cNvPr id="107524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107525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A7F71673-23B2-4BBF-A287-D42E0EA93E87}" type="slidenum">
              <a:rPr lang="ru-RU" sz="1400">
                <a:solidFill>
                  <a:schemeClr val="tx2"/>
                </a:solidFill>
              </a:rPr>
              <a:pPr/>
              <a:t>4</a:t>
            </a:fld>
            <a:endParaRPr lang="ru-RU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882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1268413"/>
            <a:ext cx="8642350" cy="4895850"/>
          </a:xfrm>
        </p:spPr>
        <p:txBody>
          <a:bodyPr/>
          <a:lstStyle/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товар на ринку – права;</a:t>
            </a: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товар для кінцевого споживача – якісні й кількісні характеристики продукту,  дизайн, форма тощо;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ціна;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канали доведення інтелектуального продукту до споживача;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просування.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54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188913"/>
            <a:ext cx="9144000" cy="647700"/>
          </a:xfrm>
        </p:spPr>
        <p:txBody>
          <a:bodyPr/>
          <a:lstStyle/>
          <a:p>
            <a:pPr eaLnBrk="1" hangingPunct="1"/>
            <a:r>
              <a:rPr lang="uk-UA" sz="2800" b="1">
                <a:solidFill>
                  <a:srgbClr val="FF0000"/>
                </a:solidFill>
                <a:latin typeface="Arial" charset="0"/>
              </a:rPr>
              <a:t>Комплекс маркетингу інтелектуального продукту</a:t>
            </a:r>
          </a:p>
        </p:txBody>
      </p:sp>
      <p:sp>
        <p:nvSpPr>
          <p:cNvPr id="108548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108549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5A1C99EA-4556-42D2-943A-D41738DD2D40}" type="slidenum">
              <a:rPr lang="ru-RU" sz="1400">
                <a:solidFill>
                  <a:schemeClr val="tx2"/>
                </a:solidFill>
              </a:rPr>
              <a:pPr/>
              <a:t>5</a:t>
            </a:fld>
            <a:endParaRPr lang="ru-RU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870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1268413"/>
            <a:ext cx="8642350" cy="4895850"/>
          </a:xfrm>
        </p:spPr>
        <p:txBody>
          <a:bodyPr/>
          <a:lstStyle/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може споживатися у нематеріальній сфері суспільства (освіта, культура, наука, мистецтво) та сфері матеріального виробництва; </a:t>
            </a: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у сфері матеріального виробництва сприяє індивідуалізації бізнесу  і забезпечує досягнення конкурентних переваг;</a:t>
            </a: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у нематеріальній сфері  спрямований на задоволення потреб споживачів і отримання прибутку компаніями (ВНЗ, радіо- телекомпанії тощо)</a:t>
            </a: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у нематеріальній сфері споживання значною мірою знаходиться під впливом моди 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57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992314" y="188913"/>
            <a:ext cx="8675687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b="1" smtClean="0">
                <a:solidFill>
                  <a:srgbClr val="FF0000"/>
                </a:solidFill>
                <a:latin typeface="Arial" charset="0"/>
              </a:rPr>
              <a:t>Товар для кінцевого споживача</a:t>
            </a:r>
          </a:p>
        </p:txBody>
      </p:sp>
      <p:sp>
        <p:nvSpPr>
          <p:cNvPr id="109572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109573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19E24042-B781-4B1D-BC55-2A4BE07418E5}" type="slidenum">
              <a:rPr lang="ru-RU" sz="1400">
                <a:solidFill>
                  <a:schemeClr val="tx2"/>
                </a:solidFill>
              </a:rPr>
              <a:pPr/>
              <a:t>6</a:t>
            </a:fld>
            <a:endParaRPr lang="ru-RU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441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1268413"/>
            <a:ext cx="8642350" cy="489585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Ціна на інтелектуальний продукт  переважно залежить від вартості відтворення людського капіталу, який приймав участь в його створенні, оскільки вирішальними факторами вибору  для споживачів є саме неповторність товару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59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992314" y="188913"/>
            <a:ext cx="8675687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b="1" smtClean="0">
                <a:solidFill>
                  <a:srgbClr val="FF0000"/>
                </a:solidFill>
                <a:latin typeface="Arial" charset="0"/>
              </a:rPr>
              <a:t>Ціноутворення</a:t>
            </a:r>
          </a:p>
        </p:txBody>
      </p:sp>
      <p:sp>
        <p:nvSpPr>
          <p:cNvPr id="110596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110597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819D3BE7-E912-428B-B42C-0B4AC0A7D757}" type="slidenum">
              <a:rPr lang="ru-RU" sz="1400">
                <a:solidFill>
                  <a:schemeClr val="tx2"/>
                </a:solidFill>
              </a:rPr>
              <a:pPr/>
              <a:t>7</a:t>
            </a:fld>
            <a:endParaRPr lang="ru-RU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463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1268413"/>
            <a:ext cx="8642350" cy="4895850"/>
          </a:xfrm>
        </p:spPr>
        <p:txBody>
          <a:bodyPr/>
          <a:lstStyle/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повинно забезпечити переваги над конкурентами в рамках реалізації всіх властивих інтелектуальній власності функцій;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найчастіше відрізняється труднощами представлення якостей і властивостей товару, емоційним сприйняттям, суб'єктивізмом в оцінці.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61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919288" y="188913"/>
            <a:ext cx="8748712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b="1" smtClean="0">
                <a:solidFill>
                  <a:srgbClr val="FF0000"/>
                </a:solidFill>
                <a:latin typeface="Arial" charset="0"/>
              </a:rPr>
              <a:t>Просування</a:t>
            </a:r>
          </a:p>
        </p:txBody>
      </p:sp>
      <p:sp>
        <p:nvSpPr>
          <p:cNvPr id="111620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111621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F62CEAAB-BA39-410E-9F82-CF38D5E65D04}" type="slidenum">
              <a:rPr lang="ru-RU" sz="1400">
                <a:solidFill>
                  <a:schemeClr val="tx2"/>
                </a:solidFill>
              </a:rPr>
              <a:pPr/>
              <a:t>8</a:t>
            </a:fld>
            <a:endParaRPr lang="ru-RU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402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337</Words>
  <Application>Microsoft Office PowerPoint</Application>
  <PresentationFormat>Широкоэкранный</PresentationFormat>
  <Paragraphs>52</Paragraphs>
  <Slides>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 3</vt:lpstr>
      <vt:lpstr>Тема Office</vt:lpstr>
      <vt:lpstr>Презентация PowerPoint</vt:lpstr>
      <vt:lpstr>Функції і задачі  комплексу маркетингу інтелектуального продукту</vt:lpstr>
      <vt:lpstr>Функції маркетингу інтелектуального продукту</vt:lpstr>
      <vt:lpstr>Задачі маркетингу інтелектуального продукту</vt:lpstr>
      <vt:lpstr>Комплекс маркетингу інтелектуального продукту</vt:lpstr>
      <vt:lpstr>Товар для кінцевого споживача</vt:lpstr>
      <vt:lpstr>Ціноутворення</vt:lpstr>
      <vt:lpstr>Просування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Довгань</dc:creator>
  <cp:lastModifiedBy>Сергей Довгань</cp:lastModifiedBy>
  <cp:revision>1</cp:revision>
  <dcterms:created xsi:type="dcterms:W3CDTF">2015-11-03T09:57:26Z</dcterms:created>
  <dcterms:modified xsi:type="dcterms:W3CDTF">2015-11-03T09:57:43Z</dcterms:modified>
</cp:coreProperties>
</file>