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2735F-B8DB-48B4-A887-99130A607F99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32B3B-D222-4AE0-8C3B-711A8322E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189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63F8418-EC58-4DFE-B2C9-64BB6B110A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19643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29CEA6A-6E64-4CEA-B0B0-CAD28561CF0F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95715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26A5055-47EB-442C-B7E0-5D195E3BFE87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201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8360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1EED-4EA8-4475-AC77-806781F2CCA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9DF-9A74-42B5-AC7C-0B41BF7EE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50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1EED-4EA8-4475-AC77-806781F2CCA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9DF-9A74-42B5-AC7C-0B41BF7EE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69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1EED-4EA8-4475-AC77-806781F2CCA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9DF-9A74-42B5-AC7C-0B41BF7EE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04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1EED-4EA8-4475-AC77-806781F2CCA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9DF-9A74-42B5-AC7C-0B41BF7EE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30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1EED-4EA8-4475-AC77-806781F2CCA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9DF-9A74-42B5-AC7C-0B41BF7EE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71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1EED-4EA8-4475-AC77-806781F2CCA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9DF-9A74-42B5-AC7C-0B41BF7EE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08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1EED-4EA8-4475-AC77-806781F2CCA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9DF-9A74-42B5-AC7C-0B41BF7EE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01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1EED-4EA8-4475-AC77-806781F2CCA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9DF-9A74-42B5-AC7C-0B41BF7EE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81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1EED-4EA8-4475-AC77-806781F2CCA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9DF-9A74-42B5-AC7C-0B41BF7EE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72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1EED-4EA8-4475-AC77-806781F2CCA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9DF-9A74-42B5-AC7C-0B41BF7EE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22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1EED-4EA8-4475-AC77-806781F2CCA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9DF-9A74-42B5-AC7C-0B41BF7EE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73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C1EED-4EA8-4475-AC77-806781F2CCA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399DF-9A74-42B5-AC7C-0B41BF7EE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947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424114" y="2492375"/>
            <a:ext cx="8243887" cy="1974850"/>
          </a:xfr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/>
            <a:r>
              <a:rPr lang="uk-UA" sz="3600">
                <a:solidFill>
                  <a:srgbClr val="FF0000"/>
                </a:solidFill>
              </a:rPr>
              <a:t>Авторське право в рекламі</a:t>
            </a:r>
            <a:endParaRPr lang="uk-UA" sz="4000">
              <a:solidFill>
                <a:srgbClr val="FF0000"/>
              </a:solidFill>
            </a:endParaRPr>
          </a:p>
        </p:txBody>
      </p:sp>
      <p:sp>
        <p:nvSpPr>
          <p:cNvPr id="136195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36196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C83095E2-039C-41F4-A117-2084D023D5AD}" type="slidenum">
              <a:rPr lang="ru-RU" sz="1400">
                <a:solidFill>
                  <a:schemeClr val="tx2"/>
                </a:solidFill>
              </a:rPr>
              <a:pPr/>
              <a:t>1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831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5763" y="1130301"/>
            <a:ext cx="8850312" cy="504031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логотипи, </a:t>
            </a:r>
          </a:p>
          <a:p>
            <a:pPr>
              <a:buFont typeface="Wingdings" pitchFamily="2" charset="2"/>
              <a:buChar char="ü"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етикетки, </a:t>
            </a:r>
          </a:p>
          <a:p>
            <a:pPr>
              <a:buFont typeface="Wingdings" pitchFamily="2" charset="2"/>
              <a:buChar char="ü"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упакування, </a:t>
            </a:r>
          </a:p>
          <a:p>
            <a:pPr>
              <a:buFont typeface="Wingdings" pitchFamily="2" charset="2"/>
              <a:buChar char="ü"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фотографії,</a:t>
            </a:r>
          </a:p>
          <a:p>
            <a:pPr>
              <a:buFont typeface="Wingdings" pitchFamily="2" charset="2"/>
              <a:buChar char="ü"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слайди,</a:t>
            </a:r>
          </a:p>
          <a:p>
            <a:pPr>
              <a:buFont typeface="Wingdings" pitchFamily="2" charset="2"/>
              <a:buChar char="ü"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рекламні слогани,</a:t>
            </a:r>
          </a:p>
          <a:p>
            <a:pPr>
              <a:buFont typeface="Wingdings" pitchFamily="2" charset="2"/>
              <a:buChar char="ü"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аудіовізуальні твори.</a:t>
            </a:r>
          </a:p>
          <a:p>
            <a:pPr>
              <a:buFont typeface="Wingdings 3" pitchFamily="18" charset="2"/>
              <a:buNone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21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8893175" cy="863600"/>
          </a:xfrm>
        </p:spPr>
        <p:txBody>
          <a:bodyPr/>
          <a:lstStyle/>
          <a:p>
            <a:pPr eaLnBrk="1" hangingPunct="1"/>
            <a:r>
              <a:rPr lang="uk-UA" sz="2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Що може бути об</a:t>
            </a:r>
            <a:r>
              <a:rPr lang="en-US" sz="2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єктом авторського права в рекламі</a:t>
            </a:r>
          </a:p>
        </p:txBody>
      </p:sp>
      <p:sp>
        <p:nvSpPr>
          <p:cNvPr id="137220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37221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F39C2D5F-131E-4F47-8E64-CC20FDC2EAF1}" type="slidenum">
              <a:rPr lang="ru-RU" sz="1400">
                <a:solidFill>
                  <a:schemeClr val="tx2"/>
                </a:solidFill>
              </a:rPr>
              <a:pPr/>
              <a:t>2</a:t>
            </a:fld>
            <a:endParaRPr lang="ru-RU" sz="1400">
              <a:solidFill>
                <a:schemeClr val="tx2"/>
              </a:solidFill>
            </a:endParaRPr>
          </a:p>
        </p:txBody>
      </p:sp>
      <p:graphicFrame>
        <p:nvGraphicFramePr>
          <p:cNvPr id="137222" name="Объект 5"/>
          <p:cNvGraphicFramePr>
            <a:graphicFrameLocks noChangeAspect="1"/>
          </p:cNvGraphicFramePr>
          <p:nvPr/>
        </p:nvGraphicFramePr>
        <p:xfrm>
          <a:off x="6038850" y="3327400"/>
          <a:ext cx="114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Формула" r:id="rId4" imgW="114201" imgH="203024" progId="Equation.3">
                  <p:embed/>
                </p:oleObj>
              </mc:Choice>
              <mc:Fallback>
                <p:oleObj name="Формула" r:id="rId4" imgW="114201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7400"/>
                        <a:ext cx="1143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3" name="Объект 6"/>
          <p:cNvGraphicFramePr>
            <a:graphicFrameLocks noChangeAspect="1"/>
          </p:cNvGraphicFramePr>
          <p:nvPr/>
        </p:nvGraphicFramePr>
        <p:xfrm>
          <a:off x="6038850" y="3136900"/>
          <a:ext cx="114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6" imgW="114201" imgH="583693" progId="Equation.3">
                  <p:embed/>
                </p:oleObj>
              </mc:Choice>
              <mc:Fallback>
                <p:oleObj name="Формула" r:id="rId6" imgW="114201" imgH="58369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136900"/>
                        <a:ext cx="1143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24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509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5763" y="1130301"/>
            <a:ext cx="8850312" cy="5040313"/>
          </a:xfrm>
        </p:spPr>
        <p:txBody>
          <a:bodyPr>
            <a:normAutofit lnSpcReduction="10000"/>
          </a:bodyPr>
          <a:lstStyle/>
          <a:p>
            <a:pPr>
              <a:buFont typeface="Wingdings 3" pitchFamily="18" charset="2"/>
              <a:buNone/>
            </a:pPr>
            <a:r>
              <a:rPr lang="uk-UA" sz="2400">
                <a:solidFill>
                  <a:srgbClr val="EC1438"/>
                </a:solidFill>
                <a:latin typeface="Times New Roman" pitchFamily="18" charset="0"/>
                <a:cs typeface="Times New Roman" pitchFamily="18" charset="0"/>
              </a:rPr>
              <a:t>Авторські права</a:t>
            </a:r>
          </a:p>
          <a:p>
            <a:pPr>
              <a:buFont typeface="Wingdings" pitchFamily="2" charset="2"/>
              <a:buChar char="ü"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режисера, </a:t>
            </a:r>
          </a:p>
          <a:p>
            <a:pPr>
              <a:buFont typeface="Wingdings" pitchFamily="2" charset="2"/>
              <a:buChar char="ü"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сценариста, </a:t>
            </a:r>
          </a:p>
          <a:p>
            <a:pPr>
              <a:buFont typeface="Wingdings" pitchFamily="2" charset="2"/>
              <a:buChar char="ü"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оператора, </a:t>
            </a:r>
          </a:p>
          <a:p>
            <a:pPr>
              <a:buFont typeface="Wingdings" pitchFamily="2" charset="2"/>
              <a:buChar char="ü"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відеодизайнера, </a:t>
            </a:r>
          </a:p>
          <a:p>
            <a:pPr>
              <a:buFont typeface="Wingdings" pitchFamily="2" charset="2"/>
              <a:buChar char="ü"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художника,</a:t>
            </a:r>
          </a:p>
          <a:p>
            <a:pPr>
              <a:buFont typeface="Wingdings" pitchFamily="2" charset="2"/>
              <a:buChar char="ü"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композитора тощо</a:t>
            </a:r>
          </a:p>
          <a:p>
            <a:pPr>
              <a:buFont typeface="Wingdings 3" pitchFamily="18" charset="2"/>
              <a:buNone/>
            </a:pPr>
            <a:endParaRPr lang="uk-UA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uk-UA" sz="2400">
                <a:solidFill>
                  <a:srgbClr val="EC1438"/>
                </a:solidFill>
                <a:latin typeface="Times New Roman" pitchFamily="18" charset="0"/>
                <a:cs typeface="Times New Roman" pitchFamily="18" charset="0"/>
              </a:rPr>
              <a:t>Суміжні права виконавців </a:t>
            </a:r>
          </a:p>
          <a:p>
            <a:pPr>
              <a:buFont typeface="Wingdings" pitchFamily="2" charset="2"/>
              <a:buChar char="ü"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акторів, які виконують яку-небудь роль у ролику</a:t>
            </a:r>
          </a:p>
          <a:p>
            <a:pPr>
              <a:buFont typeface="Wingdings" pitchFamily="2" charset="2"/>
              <a:buChar char="ü"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моделей, які приймають участь у фотосесіях</a:t>
            </a:r>
            <a:b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24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8893175" cy="863600"/>
          </a:xfrm>
        </p:spPr>
        <p:txBody>
          <a:bodyPr/>
          <a:lstStyle/>
          <a:p>
            <a:pPr eaLnBrk="1" hangingPunct="1"/>
            <a:r>
              <a:rPr lang="uk-UA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Авторські права в аудіовізуальних творах</a:t>
            </a:r>
          </a:p>
        </p:txBody>
      </p:sp>
      <p:sp>
        <p:nvSpPr>
          <p:cNvPr id="138244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38245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E4AA1E4A-89F0-4F10-A014-0F15394F08EB}" type="slidenum">
              <a:rPr lang="ru-RU" sz="1400">
                <a:solidFill>
                  <a:schemeClr val="tx2"/>
                </a:solidFill>
              </a:rPr>
              <a:pPr/>
              <a:t>3</a:t>
            </a:fld>
            <a:endParaRPr lang="ru-RU" sz="1400">
              <a:solidFill>
                <a:schemeClr val="tx2"/>
              </a:solidFill>
            </a:endParaRPr>
          </a:p>
        </p:txBody>
      </p:sp>
      <p:graphicFrame>
        <p:nvGraphicFramePr>
          <p:cNvPr id="138246" name="Объект 5"/>
          <p:cNvGraphicFramePr>
            <a:graphicFrameLocks noChangeAspect="1"/>
          </p:cNvGraphicFramePr>
          <p:nvPr/>
        </p:nvGraphicFramePr>
        <p:xfrm>
          <a:off x="6038850" y="3327400"/>
          <a:ext cx="114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Формула" r:id="rId4" imgW="114201" imgH="203024" progId="Equation.3">
                  <p:embed/>
                </p:oleObj>
              </mc:Choice>
              <mc:Fallback>
                <p:oleObj name="Формула" r:id="rId4" imgW="114201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7400"/>
                        <a:ext cx="1143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7" name="Объект 6"/>
          <p:cNvGraphicFramePr>
            <a:graphicFrameLocks noChangeAspect="1"/>
          </p:cNvGraphicFramePr>
          <p:nvPr/>
        </p:nvGraphicFramePr>
        <p:xfrm>
          <a:off x="6038850" y="3136900"/>
          <a:ext cx="114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6" imgW="114201" imgH="583693" progId="Equation.3">
                  <p:embed/>
                </p:oleObj>
              </mc:Choice>
              <mc:Fallback>
                <p:oleObj name="Формула" r:id="rId6" imgW="114201" imgH="58369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136900"/>
                        <a:ext cx="1143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48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523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5763" y="1130301"/>
            <a:ext cx="8850312" cy="5040313"/>
          </a:xfrm>
        </p:spPr>
        <p:txBody>
          <a:bodyPr/>
          <a:lstStyle/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використання творів без узгодження з автором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порушення особистих прав авторів;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порушення умов договору;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порушення при передачі рекламного продукту: </a:t>
            </a:r>
          </a:p>
          <a:p>
            <a:pPr>
              <a:buFont typeface="Wingdings 3" pitchFamily="18" charset="2"/>
              <a:buNone/>
            </a:pPr>
            <a:endParaRPr lang="uk-UA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У договорі прописується, які права передаються замовникові й у якому порядку, що відбудеться, якщо реклама не буде прийнята.</a:t>
            </a:r>
          </a:p>
          <a:p>
            <a:pPr>
              <a:buFont typeface="Wingdings 3" pitchFamily="18" charset="2"/>
              <a:buNone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Усе, що одержується від авторів або передається замовникові, повинно бути об'єктивно виражене – фотографія, слайд, диск тощо.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26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8893175" cy="863600"/>
          </a:xfrm>
        </p:spPr>
        <p:txBody>
          <a:bodyPr/>
          <a:lstStyle/>
          <a:p>
            <a:pPr eaLnBrk="1" hangingPunct="1"/>
            <a:r>
              <a:rPr lang="uk-UA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Порушення авторських прав в рекламі</a:t>
            </a:r>
          </a:p>
        </p:txBody>
      </p:sp>
      <p:sp>
        <p:nvSpPr>
          <p:cNvPr id="139268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39269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1063E3F9-5A4E-46F8-9138-C6BF480A8DDC}" type="slidenum">
              <a:rPr lang="ru-RU" sz="1400">
                <a:solidFill>
                  <a:schemeClr val="tx2"/>
                </a:solidFill>
              </a:rPr>
              <a:pPr/>
              <a:t>4</a:t>
            </a:fld>
            <a:endParaRPr lang="ru-RU" sz="1400">
              <a:solidFill>
                <a:schemeClr val="tx2"/>
              </a:solidFill>
            </a:endParaRPr>
          </a:p>
        </p:txBody>
      </p:sp>
      <p:graphicFrame>
        <p:nvGraphicFramePr>
          <p:cNvPr id="139270" name="Объект 5"/>
          <p:cNvGraphicFramePr>
            <a:graphicFrameLocks noChangeAspect="1"/>
          </p:cNvGraphicFramePr>
          <p:nvPr/>
        </p:nvGraphicFramePr>
        <p:xfrm>
          <a:off x="6038850" y="3327400"/>
          <a:ext cx="114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Формула" r:id="rId4" imgW="114201" imgH="203024" progId="Equation.3">
                  <p:embed/>
                </p:oleObj>
              </mc:Choice>
              <mc:Fallback>
                <p:oleObj name="Формула" r:id="rId4" imgW="114201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7400"/>
                        <a:ext cx="1143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1" name="Объект 6"/>
          <p:cNvGraphicFramePr>
            <a:graphicFrameLocks noChangeAspect="1"/>
          </p:cNvGraphicFramePr>
          <p:nvPr/>
        </p:nvGraphicFramePr>
        <p:xfrm>
          <a:off x="6038850" y="3136900"/>
          <a:ext cx="114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Формула" r:id="rId6" imgW="114201" imgH="583693" progId="Equation.3">
                  <p:embed/>
                </p:oleObj>
              </mc:Choice>
              <mc:Fallback>
                <p:oleObj name="Формула" r:id="rId6" imgW="114201" imgH="58369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136900"/>
                        <a:ext cx="1143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272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286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Широкоэкранный</PresentationFormat>
  <Paragraphs>41</Paragraphs>
  <Slides>4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Wingdings 3</vt:lpstr>
      <vt:lpstr>Тема Office</vt:lpstr>
      <vt:lpstr>Формула</vt:lpstr>
      <vt:lpstr>Авторське право в рекламі</vt:lpstr>
      <vt:lpstr>Що може бути об’єктом авторського права в рекламі</vt:lpstr>
      <vt:lpstr>Авторські права в аудіовізуальних творах</vt:lpstr>
      <vt:lpstr>Порушення авторських прав в рекламі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Авторське право в рекламі</dc:title>
  <dc:creator>Сергей Довгань</dc:creator>
  <cp:lastModifiedBy>Сергей Довгань</cp:lastModifiedBy>
  <cp:revision>1</cp:revision>
  <dcterms:created xsi:type="dcterms:W3CDTF">2015-12-02T08:56:01Z</dcterms:created>
  <dcterms:modified xsi:type="dcterms:W3CDTF">2015-12-02T08:56:17Z</dcterms:modified>
</cp:coreProperties>
</file>