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451" r:id="rId2"/>
    <p:sldId id="257" r:id="rId3"/>
    <p:sldId id="467" r:id="rId4"/>
    <p:sldId id="468" r:id="rId5"/>
    <p:sldId id="470" r:id="rId6"/>
    <p:sldId id="469" r:id="rId7"/>
    <p:sldId id="471" r:id="rId8"/>
    <p:sldId id="472" r:id="rId9"/>
    <p:sldId id="473" r:id="rId10"/>
    <p:sldId id="476" r:id="rId11"/>
    <p:sldId id="477" r:id="rId12"/>
    <p:sldId id="474" r:id="rId13"/>
    <p:sldId id="475" r:id="rId14"/>
    <p:sldId id="478" r:id="rId15"/>
    <p:sldId id="481" r:id="rId16"/>
    <p:sldId id="480" r:id="rId17"/>
    <p:sldId id="479" r:id="rId18"/>
    <p:sldId id="482" r:id="rId19"/>
    <p:sldId id="483" r:id="rId20"/>
    <p:sldId id="484" r:id="rId21"/>
    <p:sldId id="48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50000"/>
      </a:spcBef>
      <a:spcAft>
        <a:spcPct val="0"/>
      </a:spcAft>
      <a:buClr>
        <a:srgbClr val="0000FF"/>
      </a:buClr>
      <a:buFont typeface="Symbol" pitchFamily="18" charset="2"/>
      <a:buChar char="Ö"/>
      <a:defRPr b="1" i="1" kern="1200">
        <a:solidFill>
          <a:srgbClr val="0000FF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lr>
        <a:srgbClr val="0000FF"/>
      </a:buClr>
      <a:buFont typeface="Symbol" pitchFamily="18" charset="2"/>
      <a:buChar char="Ö"/>
      <a:defRPr b="1" i="1" kern="1200">
        <a:solidFill>
          <a:srgbClr val="0000FF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lr>
        <a:srgbClr val="0000FF"/>
      </a:buClr>
      <a:buFont typeface="Symbol" pitchFamily="18" charset="2"/>
      <a:buChar char="Ö"/>
      <a:defRPr b="1" i="1" kern="1200">
        <a:solidFill>
          <a:srgbClr val="0000FF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lr>
        <a:srgbClr val="0000FF"/>
      </a:buClr>
      <a:buFont typeface="Symbol" pitchFamily="18" charset="2"/>
      <a:buChar char="Ö"/>
      <a:defRPr b="1" i="1" kern="1200">
        <a:solidFill>
          <a:srgbClr val="0000FF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lr>
        <a:srgbClr val="0000FF"/>
      </a:buClr>
      <a:buFont typeface="Symbol" pitchFamily="18" charset="2"/>
      <a:buChar char="Ö"/>
      <a:defRPr b="1" i="1" kern="1200">
        <a:solidFill>
          <a:srgbClr val="0000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rgbClr val="0000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rgbClr val="0000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rgbClr val="0000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rgbClr val="0000FF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6BA8CE5-0957-490C-A2F2-9BC3076FF085}">
          <p14:sldIdLst>
            <p14:sldId id="451"/>
            <p14:sldId id="257"/>
            <p14:sldId id="467"/>
            <p14:sldId id="468"/>
            <p14:sldId id="470"/>
            <p14:sldId id="469"/>
            <p14:sldId id="471"/>
            <p14:sldId id="472"/>
            <p14:sldId id="473"/>
            <p14:sldId id="476"/>
            <p14:sldId id="477"/>
            <p14:sldId id="474"/>
            <p14:sldId id="475"/>
            <p14:sldId id="478"/>
            <p14:sldId id="481"/>
            <p14:sldId id="480"/>
            <p14:sldId id="479"/>
            <p14:sldId id="482"/>
            <p14:sldId id="483"/>
            <p14:sldId id="484"/>
            <p14:sldId id="4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FF"/>
    <a:srgbClr val="00FF00"/>
    <a:srgbClr val="FF00FF"/>
    <a:srgbClr val="FF50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4" autoAdjust="0"/>
  </p:normalViewPr>
  <p:slideViewPr>
    <p:cSldViewPr>
      <p:cViewPr varScale="1">
        <p:scale>
          <a:sx n="52" d="100"/>
          <a:sy n="52" d="100"/>
        </p:scale>
        <p:origin x="12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0ED475D-30A9-4F5A-A688-B6FF37F38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03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 i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 i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2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 i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 i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B16EFE4B-6A8E-4DD1-BAEF-E68ED6E30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894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241D93-1EEC-421D-988A-F9A1058DA9D9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61018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03899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00805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22838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847035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18720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15332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91555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426063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146922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31952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668086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110740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143117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82174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17064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93346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65150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41333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09501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61DBD-0A05-449C-8AE3-867B048BA40E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225865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ru-RU" sz="2400" b="0" i="0">
              <a:solidFill>
                <a:schemeClr val="tx1"/>
              </a:solidFill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34CA0-EC75-4C69-8D24-B9C60D672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B606E-74AB-406E-AFF0-C89BDFE50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F2528-F1B2-4A9B-AD43-46562C6E2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037D5-8864-4EC9-A0AA-869870EA3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816DD-DFBB-45C3-9E83-9D67F4265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1FBB5-5DA1-4006-A5F8-EE03EEAAD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9BC60-FEF2-4C23-9594-9081C8429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8D244-87D3-49C0-ABF3-A1C982595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C32BE-93AE-4618-A363-9C4923E40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CD675-DD33-487C-AAFA-AD3BE731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3335F-78C6-4438-A9B3-6A43D51C7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D1E3-A788-4FDB-B547-AC299EFFF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3A6F-CB28-4787-95C7-72F23A07D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4B38C-3B10-4B6F-B75B-CB9F312C9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752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ru-RU" sz="2400" b="0" i="0">
              <a:solidFill>
                <a:schemeClr val="tx1"/>
              </a:solidFill>
            </a:endParaRPr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Інноваційний менеджмент</a:t>
            </a:r>
          </a:p>
        </p:txBody>
      </p:sp>
      <p:sp>
        <p:nvSpPr>
          <p:cNvPr id="1075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B705852-F8DF-433A-96F8-4F3A2B906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989138"/>
            <a:ext cx="8001000" cy="2592387"/>
          </a:xfrm>
        </p:spPr>
        <p:txBody>
          <a:bodyPr/>
          <a:lstStyle/>
          <a:p>
            <a:pPr algn="ctr" eaLnBrk="1" hangingPunct="1"/>
            <a:r>
              <a:rPr lang="uk-UA" sz="2800" b="1" dirty="0" smtClean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uk-UA" sz="2800" b="1" dirty="0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uk-UA" sz="2800" b="1" dirty="0" smtClean="0">
                <a:solidFill>
                  <a:srgbClr val="FF5050"/>
                </a:solidFill>
                <a:latin typeface="Times New Roman" pitchFamily="18" charset="0"/>
              </a:rPr>
              <a:t/>
            </a:r>
            <a:br>
              <a:rPr lang="uk-UA" sz="2800" b="1" dirty="0" smtClean="0">
                <a:solidFill>
                  <a:srgbClr val="FF5050"/>
                </a:solidFill>
                <a:latin typeface="Times New Roman" pitchFamily="18" charset="0"/>
              </a:rPr>
            </a:br>
            <a:r>
              <a:rPr lang="uk-UA" sz="2800" b="1" dirty="0" smtClean="0">
                <a:solidFill>
                  <a:srgbClr val="FF5050"/>
                </a:solidFill>
                <a:latin typeface="Times New Roman" pitchFamily="18" charset="0"/>
              </a:rPr>
              <a:t/>
            </a:r>
            <a:br>
              <a:rPr lang="uk-UA" sz="2800" b="1" dirty="0" smtClean="0">
                <a:solidFill>
                  <a:srgbClr val="FF5050"/>
                </a:solidFill>
                <a:latin typeface="Times New Roman" pitchFamily="18" charset="0"/>
              </a:rPr>
            </a:br>
            <a:r>
              <a:rPr lang="uk-UA" sz="2800" b="1" dirty="0" smtClean="0">
                <a:solidFill>
                  <a:srgbClr val="FF5050"/>
                </a:solidFill>
                <a:latin typeface="Times New Roman" pitchFamily="18" charset="0"/>
              </a:rPr>
              <a:t>ІНТЕРНЕТ-ДОСЛІДЖЕННЯ</a:t>
            </a:r>
            <a:endParaRPr lang="ru-RU" sz="28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8715375" y="6437313"/>
            <a:ext cx="3603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en-US" sz="1600"/>
              <a:t>1</a:t>
            </a: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5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5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99839"/>
            <a:ext cx="91272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uk-UA" sz="2000" dirty="0">
                <a:solidFill>
                  <a:srgbClr val="FF0000"/>
                </a:solidFill>
              </a:rPr>
              <a:t>Виявлення смислових </a:t>
            </a:r>
            <a:r>
              <a:rPr lang="uk-UA" sz="2000" dirty="0" smtClean="0">
                <a:solidFill>
                  <a:srgbClr val="FF0000"/>
                </a:solidFill>
              </a:rPr>
              <a:t>одиниць</a:t>
            </a:r>
          </a:p>
          <a:p>
            <a:r>
              <a:rPr lang="uk-UA" sz="2000" dirty="0" smtClean="0"/>
              <a:t> </a:t>
            </a:r>
            <a:r>
              <a:rPr lang="uk-UA" sz="2000" dirty="0"/>
              <a:t>поняття, виражені в окремих термінах;</a:t>
            </a:r>
            <a:endParaRPr lang="ru-RU" sz="2000" dirty="0"/>
          </a:p>
          <a:p>
            <a:r>
              <a:rPr lang="uk-UA" sz="2000" dirty="0" smtClean="0"/>
              <a:t> </a:t>
            </a:r>
            <a:r>
              <a:rPr lang="uk-UA" sz="2000" dirty="0"/>
              <a:t>теми, виражені в цілих смислових абзацах, частинах текстів, </a:t>
            </a:r>
            <a:r>
              <a:rPr lang="uk-UA" sz="2000" dirty="0" smtClean="0"/>
              <a:t>статтях;</a:t>
            </a:r>
            <a:endParaRPr lang="ru-RU" sz="2000" dirty="0"/>
          </a:p>
          <a:p>
            <a:r>
              <a:rPr lang="uk-UA" sz="2000" dirty="0"/>
              <a:t> </a:t>
            </a:r>
            <a:r>
              <a:rPr lang="uk-UA" sz="2000" dirty="0" smtClean="0"/>
              <a:t>імена</a:t>
            </a:r>
            <a:r>
              <a:rPr lang="uk-UA" sz="2000" dirty="0"/>
              <a:t>, прізвища людей;</a:t>
            </a:r>
            <a:endParaRPr lang="ru-RU" sz="2000" dirty="0"/>
          </a:p>
          <a:p>
            <a:r>
              <a:rPr lang="uk-UA" sz="2000" dirty="0"/>
              <a:t> </a:t>
            </a:r>
            <a:r>
              <a:rPr lang="uk-UA" sz="2000" dirty="0" smtClean="0"/>
              <a:t>події</a:t>
            </a:r>
            <a:r>
              <a:rPr lang="uk-UA" sz="2000" dirty="0"/>
              <a:t>, факти </a:t>
            </a:r>
            <a:endParaRPr lang="uk-UA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27584" y="7690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КОНТЕНТ-АНАЛІЗ: методи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 bwMode="auto">
          <a:xfrm>
            <a:off x="2339752" y="3429000"/>
            <a:ext cx="720080" cy="144016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Symbol" pitchFamily="18" charset="2"/>
              <a:buAutoNum type="romanUcPeriod"/>
              <a:tabLst/>
            </a:pPr>
            <a:endParaRPr kumimoji="0" lang="ru-RU" sz="1800" b="1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 bwMode="auto">
          <a:xfrm>
            <a:off x="2339752" y="3501008"/>
            <a:ext cx="576064" cy="72008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Symbol" pitchFamily="18" charset="2"/>
              <a:buAutoNum type="romanUcPeriod"/>
              <a:tabLst/>
            </a:pPr>
            <a:endParaRPr kumimoji="0" lang="ru-RU" sz="1800" b="1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6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7690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КОНТЕНТ-АНАЛІЗ: методи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06" y="764704"/>
            <a:ext cx="91272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Виділення </a:t>
            </a:r>
            <a:r>
              <a:rPr lang="uk-UA" sz="2000" dirty="0">
                <a:solidFill>
                  <a:srgbClr val="FF0000"/>
                </a:solidFill>
              </a:rPr>
              <a:t>одиниць </a:t>
            </a:r>
            <a:r>
              <a:rPr lang="uk-UA" sz="2000" dirty="0" smtClean="0">
                <a:solidFill>
                  <a:srgbClr val="FF0000"/>
                </a:solidFill>
              </a:rPr>
              <a:t>підрахунку</a:t>
            </a:r>
            <a:endParaRPr lang="uk-UA" sz="2000" dirty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000" dirty="0" smtClean="0"/>
              <a:t> а) які збігаються </a:t>
            </a:r>
            <a:r>
              <a:rPr lang="uk-UA" sz="2000" dirty="0"/>
              <a:t>з одиницями аналізу.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</a:pPr>
            <a:r>
              <a:rPr lang="uk-UA" sz="2000" dirty="0" smtClean="0"/>
              <a:t>частота згадування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000" dirty="0" smtClean="0"/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000" dirty="0"/>
              <a:t>б</a:t>
            </a:r>
            <a:r>
              <a:rPr lang="uk-UA" sz="2000" dirty="0" smtClean="0"/>
              <a:t>) не збігаються </a:t>
            </a:r>
            <a:r>
              <a:rPr lang="uk-UA" sz="2000" dirty="0"/>
              <a:t>з одиницями </a:t>
            </a:r>
            <a:r>
              <a:rPr lang="uk-UA" sz="2000" dirty="0" smtClean="0"/>
              <a:t>аналізу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000" dirty="0" smtClean="0"/>
              <a:t> фізична </a:t>
            </a:r>
            <a:r>
              <a:rPr lang="uk-UA" sz="2000" dirty="0"/>
              <a:t>протяжність текстів;</a:t>
            </a:r>
            <a:endParaRPr lang="ru-RU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000" dirty="0"/>
              <a:t> </a:t>
            </a:r>
            <a:r>
              <a:rPr lang="uk-UA" sz="2000" dirty="0" smtClean="0"/>
              <a:t>площа </a:t>
            </a:r>
            <a:r>
              <a:rPr lang="uk-UA" sz="2000" dirty="0"/>
              <a:t>тексту, заповнена смисловими одиницями;</a:t>
            </a:r>
            <a:endParaRPr lang="ru-RU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000" dirty="0"/>
              <a:t> </a:t>
            </a:r>
            <a:r>
              <a:rPr lang="uk-UA" sz="2000" dirty="0" smtClean="0"/>
              <a:t>число </a:t>
            </a:r>
            <a:r>
              <a:rPr lang="uk-UA" sz="2000" dirty="0"/>
              <a:t>рядків (абзаців, знаків, колонок тексту);</a:t>
            </a:r>
            <a:endParaRPr lang="ru-RU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000" dirty="0"/>
              <a:t> </a:t>
            </a:r>
            <a:r>
              <a:rPr lang="uk-UA" sz="2000" dirty="0" smtClean="0"/>
              <a:t>тривалість трансляції;</a:t>
            </a:r>
            <a:endParaRPr lang="ru-RU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000" dirty="0" smtClean="0"/>
              <a:t> </a:t>
            </a:r>
            <a:r>
              <a:rPr lang="uk-UA" sz="2000" dirty="0"/>
              <a:t>кількість малюнків з певним змістом, сюжетом </a:t>
            </a:r>
            <a:endParaRPr lang="uk-UA" sz="2000" dirty="0" smtClean="0"/>
          </a:p>
          <a:p>
            <a:pPr>
              <a:spcBef>
                <a:spcPts val="0"/>
              </a:spcBef>
              <a:buNone/>
            </a:pPr>
            <a:r>
              <a:rPr lang="uk-UA" sz="2000" dirty="0" smtClean="0"/>
              <a:t>		</a:t>
            </a:r>
          </a:p>
        </p:txBody>
      </p:sp>
      <p:sp>
        <p:nvSpPr>
          <p:cNvPr id="2" name="Стрелка вправо 1"/>
          <p:cNvSpPr/>
          <p:nvPr/>
        </p:nvSpPr>
        <p:spPr bwMode="auto">
          <a:xfrm>
            <a:off x="2339752" y="3429000"/>
            <a:ext cx="720080" cy="144016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Symbol" pitchFamily="18" charset="2"/>
              <a:buAutoNum type="romanUcPeriod"/>
              <a:tabLst/>
            </a:pPr>
            <a:endParaRPr kumimoji="0" lang="ru-RU" sz="1800" b="1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 bwMode="auto">
          <a:xfrm>
            <a:off x="2339752" y="3501008"/>
            <a:ext cx="576064" cy="72008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Symbol" pitchFamily="18" charset="2"/>
              <a:buAutoNum type="romanUcPeriod"/>
              <a:tabLst/>
            </a:pPr>
            <a:endParaRPr kumimoji="0" lang="ru-RU" sz="1800" b="1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42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681" y="791537"/>
            <a:ext cx="912729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Проблеми: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 smtClean="0"/>
              <a:t>формування вибірки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/>
              <a:t>о</a:t>
            </a:r>
            <a:r>
              <a:rPr lang="uk-UA" sz="2000" dirty="0" smtClean="0"/>
              <a:t>нлайн текст може часто змінюватися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/>
              <a:t>в</a:t>
            </a:r>
            <a:r>
              <a:rPr lang="uk-UA" sz="2000" dirty="0" smtClean="0"/>
              <a:t>еличезний обсяг інформації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/>
              <a:t>в</a:t>
            </a:r>
            <a:r>
              <a:rPr lang="uk-UA" sz="2000" dirty="0" smtClean="0"/>
              <a:t>икористання пошукових систем не забезпечує репрезентативність вибірки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 smtClean="0"/>
              <a:t>Інтернет-зміст нелінійний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/>
              <a:t>н</a:t>
            </a:r>
            <a:r>
              <a:rPr lang="uk-UA" sz="2000" dirty="0" smtClean="0"/>
              <a:t>еоднозначне трактування поняття сторінки</a:t>
            </a:r>
          </a:p>
          <a:p>
            <a:pPr marL="342900" indent="-342900">
              <a:buFontTx/>
              <a:buChar char="-"/>
            </a:pPr>
            <a:endParaRPr lang="uk-UA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7690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ОНЛАЙН КОНТЕНТ-АНАЛІЗ</a:t>
            </a:r>
            <a:endParaRPr lang="uk-U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5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681" y="791537"/>
            <a:ext cx="912729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000" dirty="0">
                <a:solidFill>
                  <a:srgbClr val="FF0000"/>
                </a:solidFill>
              </a:rPr>
              <a:t>К</a:t>
            </a:r>
            <a:r>
              <a:rPr lang="uk-UA" sz="2000" dirty="0" smtClean="0">
                <a:solidFill>
                  <a:srgbClr val="FF0000"/>
                </a:solidFill>
              </a:rPr>
              <a:t>онтрольовані </a:t>
            </a:r>
            <a:r>
              <a:rPr lang="uk-UA" sz="2000" dirty="0">
                <a:solidFill>
                  <a:srgbClr val="FF0000"/>
                </a:solidFill>
              </a:rPr>
              <a:t>методи</a:t>
            </a:r>
            <a:endParaRPr lang="uk-U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 smtClean="0"/>
              <a:t>створення схеми кодування і кодування вручну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/>
              <a:t>м</a:t>
            </a:r>
            <a:r>
              <a:rPr lang="uk-UA" sz="2000" dirty="0" smtClean="0"/>
              <a:t>етод словника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</a:t>
            </a:r>
            <a:r>
              <a:rPr lang="uk-UA" sz="2000" dirty="0" err="1" smtClean="0"/>
              <a:t>ordscores</a:t>
            </a:r>
            <a:r>
              <a:rPr lang="en-US" sz="2000" dirty="0" smtClean="0"/>
              <a:t> (</a:t>
            </a:r>
            <a:r>
              <a:rPr lang="uk-UA" sz="2000" dirty="0" smtClean="0"/>
              <a:t>масштабування) </a:t>
            </a:r>
          </a:p>
          <a:p>
            <a:pPr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Неконтрольовані </a:t>
            </a:r>
            <a:r>
              <a:rPr lang="uk-UA" sz="2000" dirty="0">
                <a:solidFill>
                  <a:srgbClr val="FF0000"/>
                </a:solidFill>
              </a:rPr>
              <a:t>методи</a:t>
            </a:r>
            <a:endParaRPr lang="uk-UA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</a:t>
            </a:r>
            <a:r>
              <a:rPr lang="uk-UA" sz="2000" dirty="0" err="1" smtClean="0"/>
              <a:t>ordsfish</a:t>
            </a:r>
            <a:endParaRPr lang="uk-UA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67543" y="76906"/>
            <a:ext cx="806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ОНЛАЙН КОНТЕНТ-АНАЛІЗ: методи автоматизації</a:t>
            </a:r>
            <a:endParaRPr lang="uk-U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5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456" y="0"/>
            <a:ext cx="806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ОНЛАЙН ФОКУС-ГРУПИ: як це відбувається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13" y="545945"/>
            <a:ext cx="9127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uk-UA" sz="2000" dirty="0" smtClean="0">
                <a:solidFill>
                  <a:srgbClr val="FF0000"/>
                </a:solidFill>
              </a:rPr>
              <a:t>Що спільного зі звичайною фокус-групою?</a:t>
            </a:r>
          </a:p>
        </p:txBody>
      </p:sp>
    </p:spTree>
    <p:extLst>
      <p:ext uri="{BB962C8B-B14F-4D97-AF65-F5344CB8AC3E}">
        <p14:creationId xmlns:p14="http://schemas.microsoft.com/office/powerpoint/2010/main" val="100461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456" y="0"/>
            <a:ext cx="806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ОНЛАЙН ФОКУС-ГРУПИ: як це відбувається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13" y="545945"/>
            <a:ext cx="912729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uk-UA" sz="2000" dirty="0" smtClean="0">
                <a:solidFill>
                  <a:srgbClr val="FF0000"/>
                </a:solidFill>
              </a:rPr>
              <a:t>Що спільного зі звичайною фокус-групою?</a:t>
            </a:r>
          </a:p>
          <a:p>
            <a:pPr marL="342900" indent="-342900">
              <a:buFontTx/>
              <a:buChar char="-"/>
            </a:pPr>
            <a:r>
              <a:rPr lang="uk-UA" sz="2000" dirty="0" smtClean="0"/>
              <a:t>типи фокус-груп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к</a:t>
            </a:r>
            <a:r>
              <a:rPr lang="uk-UA" sz="2000" dirty="0" smtClean="0"/>
              <a:t>ількість учасників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с</a:t>
            </a:r>
            <a:r>
              <a:rPr lang="uk-UA" sz="2000" dirty="0" smtClean="0"/>
              <a:t>клад дослідницької команди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п</a:t>
            </a:r>
            <a:r>
              <a:rPr lang="uk-UA" sz="2000" dirty="0" smtClean="0"/>
              <a:t>роцедури формування групи</a:t>
            </a:r>
          </a:p>
          <a:p>
            <a:pPr marL="342900" indent="-342900">
              <a:buFontTx/>
              <a:buChar char="-"/>
            </a:pPr>
            <a:r>
              <a:rPr lang="uk-UA" sz="2000" dirty="0" smtClean="0"/>
              <a:t>сценарій</a:t>
            </a:r>
          </a:p>
          <a:p>
            <a:pPr marL="342900" indent="-342900">
              <a:buFontTx/>
              <a:buChar char="-"/>
            </a:pPr>
            <a:r>
              <a:rPr lang="uk-UA" sz="2000" dirty="0" smtClean="0"/>
              <a:t>відеозапис проведення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с</a:t>
            </a:r>
            <a:r>
              <a:rPr lang="uk-UA" sz="2000" dirty="0" smtClean="0"/>
              <a:t>труктура звіту</a:t>
            </a:r>
            <a:endParaRPr lang="uk-UA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692696"/>
            <a:ext cx="912729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2. У чому відмінність і які специфічні особливості?</a:t>
            </a:r>
          </a:p>
          <a:p>
            <a:pPr marL="342900" indent="-342900">
              <a:buFontTx/>
              <a:buChar char="-"/>
            </a:pPr>
            <a:r>
              <a:rPr lang="uk-UA" sz="2000" dirty="0" smtClean="0"/>
              <a:t>технологія проведення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т</a:t>
            </a:r>
            <a:r>
              <a:rPr lang="uk-UA" sz="2000" dirty="0" smtClean="0"/>
              <a:t>ривалість фокус-групи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т</a:t>
            </a:r>
            <a:r>
              <a:rPr lang="uk-UA" sz="2000" dirty="0" smtClean="0"/>
              <a:t>ехнологія підготовки звіту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456" y="0"/>
            <a:ext cx="806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ОНЛАЙН ФОКУС-ГРУПИ: як це відбувається</a:t>
            </a:r>
            <a:endParaRPr lang="uk-U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380" y="2829607"/>
            <a:ext cx="912729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Недоліки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/>
              <a:t>п</a:t>
            </a:r>
            <a:r>
              <a:rPr lang="uk-UA" sz="2000" dirty="0" smtClean="0"/>
              <a:t>отреба в спеціальному програмному забезпеченні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/>
              <a:t>п</a:t>
            </a:r>
            <a:r>
              <a:rPr lang="uk-UA" sz="2000" dirty="0" smtClean="0"/>
              <a:t>отреба в специфічних компетенціях модератора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/>
              <a:t>п</a:t>
            </a:r>
            <a:r>
              <a:rPr lang="uk-UA" sz="2000" dirty="0" smtClean="0"/>
              <a:t>отреба в специфічних компетенціях психолога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3" y="76906"/>
            <a:ext cx="806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ОНЛАЙН ФОКУС-ГРУПИ: переваги і недоліки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49" y="719369"/>
            <a:ext cx="912729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Переваги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 smtClean="0"/>
              <a:t>більша відкритість і відвертість респондентів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 smtClean="0"/>
              <a:t>економія коштів на проведення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/>
              <a:t>п</a:t>
            </a:r>
            <a:r>
              <a:rPr lang="uk-UA" sz="2000" dirty="0" smtClean="0"/>
              <a:t>ростіше забезпечити репрезентативність </a:t>
            </a:r>
          </a:p>
        </p:txBody>
      </p:sp>
    </p:spTree>
    <p:extLst>
      <p:ext uri="{BB962C8B-B14F-4D97-AF65-F5344CB8AC3E}">
        <p14:creationId xmlns:p14="http://schemas.microsoft.com/office/powerpoint/2010/main" val="82909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" y="692696"/>
            <a:ext cx="9127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Онлайн інтерв'ю </a:t>
            </a:r>
            <a:r>
              <a:rPr lang="uk-UA" sz="2000" dirty="0" smtClean="0"/>
              <a:t>– метод онлайн досліджень з використанням комп'ютерних медіа комунікацій </a:t>
            </a:r>
            <a:r>
              <a:rPr lang="uk-UA" sz="2000" dirty="0" smtClean="0">
                <a:solidFill>
                  <a:srgbClr val="FF0000"/>
                </a:solidFill>
              </a:rPr>
              <a:t> (КМК)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456" y="0"/>
            <a:ext cx="806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ОНЛАЙН ІНТЕР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uk-UA" sz="2400" dirty="0" smtClean="0">
                <a:solidFill>
                  <a:srgbClr val="FF0000"/>
                </a:solidFill>
              </a:rPr>
              <a:t>Ю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2177" y="1397513"/>
            <a:ext cx="9127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Методи</a:t>
            </a:r>
          </a:p>
          <a:p>
            <a:pPr>
              <a:spcBef>
                <a:spcPts val="0"/>
              </a:spcBef>
              <a:buNone/>
            </a:pPr>
            <a:r>
              <a:rPr lang="uk-UA" sz="2000" dirty="0"/>
              <a:t>-</a:t>
            </a:r>
            <a:r>
              <a:rPr lang="uk-UA" sz="2000" dirty="0" smtClean="0"/>
              <a:t> синхронні (</a:t>
            </a:r>
            <a:r>
              <a:rPr lang="en-US" sz="2000" dirty="0" smtClean="0"/>
              <a:t>real time</a:t>
            </a:r>
            <a:r>
              <a:rPr lang="uk-UA" sz="20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uk-UA" sz="2000" dirty="0" smtClean="0"/>
              <a:t>- </a:t>
            </a:r>
            <a:r>
              <a:rPr lang="uk-UA" sz="2000" dirty="0"/>
              <a:t>асинхронні </a:t>
            </a:r>
            <a:r>
              <a:rPr lang="uk-UA" sz="2000" dirty="0" smtClean="0"/>
              <a:t>(</a:t>
            </a:r>
            <a:r>
              <a:rPr lang="en-US" sz="2000" dirty="0" smtClean="0"/>
              <a:t>non-real </a:t>
            </a:r>
            <a:r>
              <a:rPr lang="en-US" sz="2000" dirty="0"/>
              <a:t>time</a:t>
            </a:r>
            <a:r>
              <a:rPr lang="uk-UA" sz="2000" dirty="0" smtClean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967" y="2454930"/>
            <a:ext cx="91272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Типи</a:t>
            </a:r>
          </a:p>
          <a:p>
            <a:pPr>
              <a:spcBef>
                <a:spcPts val="0"/>
              </a:spcBef>
              <a:buNone/>
            </a:pPr>
            <a:r>
              <a:rPr lang="uk-UA" sz="2000" dirty="0" smtClean="0"/>
              <a:t>- структуровані</a:t>
            </a:r>
          </a:p>
          <a:p>
            <a:pPr>
              <a:spcBef>
                <a:spcPts val="0"/>
              </a:spcBef>
              <a:buNone/>
            </a:pPr>
            <a:r>
              <a:rPr lang="uk-UA" sz="2000" dirty="0" smtClean="0"/>
              <a:t>- частково структуровані</a:t>
            </a:r>
          </a:p>
          <a:p>
            <a:pPr>
              <a:spcBef>
                <a:spcPts val="0"/>
              </a:spcBef>
              <a:buNone/>
            </a:pPr>
            <a:r>
              <a:rPr lang="uk-UA" sz="2000" dirty="0" smtClean="0"/>
              <a:t>- неструктуровані</a:t>
            </a:r>
          </a:p>
        </p:txBody>
      </p:sp>
    </p:spTree>
    <p:extLst>
      <p:ext uri="{BB962C8B-B14F-4D97-AF65-F5344CB8AC3E}">
        <p14:creationId xmlns:p14="http://schemas.microsoft.com/office/powerpoint/2010/main" val="32931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692696"/>
            <a:ext cx="91272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000" dirty="0" smtClean="0"/>
              <a:t>- </a:t>
            </a:r>
            <a:r>
              <a:rPr lang="uk-UA" sz="2000" dirty="0"/>
              <a:t>в</a:t>
            </a:r>
            <a:r>
              <a:rPr lang="uk-UA" sz="2000" dirty="0" smtClean="0"/>
              <a:t>ідсутність географічних обмежень на формування вибірки</a:t>
            </a:r>
          </a:p>
          <a:p>
            <a:pPr>
              <a:buNone/>
            </a:pPr>
            <a:r>
              <a:rPr lang="uk-UA" sz="2000" dirty="0" smtClean="0"/>
              <a:t>- можливість контактів з  важкодоступними респондентами (лікарні, в'язниці, небезпечні для  проживання місця тощо)</a:t>
            </a:r>
          </a:p>
          <a:p>
            <a:pPr>
              <a:buNone/>
            </a:pPr>
            <a:r>
              <a:rPr lang="uk-UA" sz="2000" dirty="0" smtClean="0"/>
              <a:t>- «домашні» (звичні для респондента) умови проведення в зручний час</a:t>
            </a:r>
          </a:p>
          <a:p>
            <a:pPr>
              <a:buNone/>
            </a:pPr>
            <a:r>
              <a:rPr lang="uk-UA" sz="2000" dirty="0" smtClean="0"/>
              <a:t>- підвищена конфіденційність</a:t>
            </a:r>
          </a:p>
          <a:p>
            <a:pPr>
              <a:buNone/>
            </a:pPr>
            <a:r>
              <a:rPr lang="uk-UA" sz="2000" dirty="0" smtClean="0"/>
              <a:t>- значно нижча вартість порівняно з </a:t>
            </a:r>
            <a:r>
              <a:rPr lang="en-US" sz="2000" dirty="0" smtClean="0"/>
              <a:t>F2F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- спрощуються процедури обробки даних </a:t>
            </a:r>
          </a:p>
          <a:p>
            <a:pPr>
              <a:buNone/>
            </a:pPr>
            <a:r>
              <a:rPr lang="uk-UA" sz="2000" dirty="0" smtClean="0"/>
              <a:t>- практично відсутні похибки, зумовлені інтерв'юером і його впливом на респондента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456" y="0"/>
            <a:ext cx="806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ОНЛАЙН ІНТЕР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uk-UA" sz="2400" dirty="0" smtClean="0">
                <a:solidFill>
                  <a:srgbClr val="FF0000"/>
                </a:solidFill>
              </a:rPr>
              <a:t>Ю: переваги</a:t>
            </a:r>
            <a:endParaRPr lang="uk-U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3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-68262" y="1401759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Tx/>
            </a:pPr>
            <a:r>
              <a:rPr lang="uk-UA" dirty="0" smtClean="0"/>
              <a:t>Які дії може робити людина?</a:t>
            </a:r>
            <a:endParaRPr lang="ru-RU" sz="2000" i="0" dirty="0"/>
          </a:p>
        </p:txBody>
      </p:sp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11814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ЩО ТАКЕ ІНТЕРНЕТ?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0" y="729915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Tx/>
            </a:pPr>
            <a:r>
              <a:rPr lang="uk-UA" dirty="0" smtClean="0"/>
              <a:t>Який це світ?</a:t>
            </a:r>
            <a:endParaRPr lang="ru-RU" sz="2000" i="0" dirty="0"/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-68262" y="2180147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Tx/>
            </a:pPr>
            <a:r>
              <a:rPr lang="uk-UA" dirty="0" smtClean="0"/>
              <a:t>Які емоції може відчувати людина?</a:t>
            </a:r>
            <a:endParaRPr lang="ru-RU" sz="2000" i="0" dirty="0"/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-794" y="382097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Tx/>
            </a:pPr>
            <a:r>
              <a:rPr lang="uk-UA" dirty="0" smtClean="0"/>
              <a:t>Які аналогії можна провести з іншими об'єктами навколишнього світу ?</a:t>
            </a:r>
            <a:endParaRPr lang="ru-RU" sz="2000" i="0" dirty="0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5696" y="3003519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Tx/>
            </a:pPr>
            <a:r>
              <a:rPr lang="uk-UA" dirty="0" smtClean="0"/>
              <a:t>Що відбувається з часом?</a:t>
            </a:r>
            <a:endParaRPr lang="ru-RU" sz="2000" i="0" dirty="0"/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-68262" y="474803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Tx/>
            </a:pPr>
            <a:r>
              <a:rPr lang="uk-UA" dirty="0" smtClean="0"/>
              <a:t>Для чого використовується?</a:t>
            </a:r>
            <a:endParaRPr lang="ru-RU" sz="200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3" grpId="0" autoUpdateAnimBg="0"/>
      <p:bldP spid="7" grpId="0" autoUpdateAnimBg="0"/>
      <p:bldP spid="9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692696"/>
            <a:ext cx="91272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000" dirty="0" smtClean="0"/>
              <a:t>- неможливість застосування при відсутності у респондента КМК</a:t>
            </a:r>
          </a:p>
          <a:p>
            <a:pPr>
              <a:buNone/>
            </a:pPr>
            <a:r>
              <a:rPr lang="uk-UA" sz="2000" dirty="0" smtClean="0"/>
              <a:t>- </a:t>
            </a:r>
            <a:r>
              <a:rPr lang="uk-UA" sz="2000" dirty="0"/>
              <a:t>н</a:t>
            </a:r>
            <a:r>
              <a:rPr lang="uk-UA" sz="2000" dirty="0" smtClean="0"/>
              <a:t>еобхідність володіння респондентами певними навичками і уміннями</a:t>
            </a:r>
          </a:p>
          <a:p>
            <a:pPr>
              <a:buNone/>
            </a:pPr>
            <a:r>
              <a:rPr lang="uk-UA" sz="2000" dirty="0" smtClean="0"/>
              <a:t>- більший час на інтерв'ю ніж це насправді необхідно</a:t>
            </a:r>
          </a:p>
          <a:p>
            <a:pPr>
              <a:buNone/>
            </a:pPr>
            <a:r>
              <a:rPr lang="uk-UA" sz="2000" dirty="0" smtClean="0"/>
              <a:t>- неможливість інтерв'юером контролювати респондента</a:t>
            </a:r>
          </a:p>
          <a:p>
            <a:pPr>
              <a:buNone/>
            </a:pPr>
            <a:r>
              <a:rPr lang="uk-UA" sz="2000" dirty="0" smtClean="0"/>
              <a:t>- збільшення похибок респондента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456" y="0"/>
            <a:ext cx="806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ОНЛАЙН ІНТЕР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uk-UA" sz="2400" dirty="0" smtClean="0">
                <a:solidFill>
                  <a:srgbClr val="FF0000"/>
                </a:solidFill>
              </a:rPr>
              <a:t>Ю: недоліки</a:t>
            </a:r>
            <a:endParaRPr lang="uk-U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91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683112"/>
            <a:ext cx="912729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000" dirty="0" smtClean="0"/>
              <a:t>- </a:t>
            </a:r>
            <a:r>
              <a:rPr lang="uk-UA" sz="2000" b="0" dirty="0" smtClean="0"/>
              <a:t>онлайн фокус-групи</a:t>
            </a:r>
            <a:endParaRPr lang="uk-UA" sz="2000" b="0" dirty="0" smtClean="0"/>
          </a:p>
          <a:p>
            <a:pPr>
              <a:buNone/>
            </a:pPr>
            <a:r>
              <a:rPr lang="uk-UA" sz="2000" dirty="0" smtClean="0"/>
              <a:t>- </a:t>
            </a:r>
            <a:r>
              <a:rPr lang="uk-UA" sz="2000" b="0" dirty="0"/>
              <a:t>о</a:t>
            </a:r>
            <a:r>
              <a:rPr lang="uk-UA" sz="2000" b="0" dirty="0" smtClean="0"/>
              <a:t>нлайн інтерв'ю</a:t>
            </a:r>
            <a:endParaRPr lang="uk-UA" sz="2000" b="0" dirty="0" smtClean="0"/>
          </a:p>
          <a:p>
            <a:pPr>
              <a:buNone/>
            </a:pPr>
            <a:r>
              <a:rPr lang="uk-UA" sz="2000" dirty="0" smtClean="0"/>
              <a:t>- </a:t>
            </a:r>
            <a:r>
              <a:rPr lang="uk-UA" sz="2000" dirty="0" smtClean="0"/>
              <a:t>глибинні інтерв'ю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- </a:t>
            </a:r>
            <a:r>
              <a:rPr lang="uk-UA" sz="2000" dirty="0" smtClean="0"/>
              <a:t>щоденники і блоги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- </a:t>
            </a:r>
            <a:r>
              <a:rPr lang="uk-UA" sz="2000" dirty="0" smtClean="0"/>
              <a:t>д</a:t>
            </a:r>
            <a:r>
              <a:rPr lang="uk-UA" sz="2000" dirty="0" smtClean="0"/>
              <a:t>ослідження інтернет-спільнот</a:t>
            </a:r>
          </a:p>
          <a:p>
            <a:pPr>
              <a:buNone/>
            </a:pPr>
            <a:r>
              <a:rPr lang="uk-UA" sz="2000" dirty="0" smtClean="0"/>
              <a:t>- </a:t>
            </a:r>
            <a:r>
              <a:rPr lang="en-US" sz="2000" dirty="0" smtClean="0"/>
              <a:t>CAWI</a:t>
            </a:r>
            <a:r>
              <a:rPr lang="uk-UA" sz="2000" dirty="0" smtClean="0"/>
              <a:t>  </a:t>
            </a:r>
            <a:r>
              <a:rPr lang="uk-UA" sz="2000" b="0" i="0" dirty="0" smtClean="0"/>
              <a:t>(</a:t>
            </a:r>
            <a:r>
              <a:rPr lang="en-US" sz="2000" b="0" i="0" dirty="0" smtClean="0"/>
              <a:t>Computer-assisted </a:t>
            </a:r>
            <a:r>
              <a:rPr lang="en-US" sz="2000" b="0" i="0" dirty="0"/>
              <a:t>web </a:t>
            </a:r>
            <a:r>
              <a:rPr lang="en-US" sz="2000" b="0" i="0" dirty="0" smtClean="0"/>
              <a:t>interviewing</a:t>
            </a:r>
            <a:r>
              <a:rPr lang="uk-UA" sz="2000" b="0" i="0" dirty="0" smtClean="0"/>
              <a:t>) – комп'ютерне веб-інтерв'ю</a:t>
            </a:r>
            <a:r>
              <a:rPr lang="en-US" sz="2000" dirty="0"/>
              <a:t> </a:t>
            </a:r>
            <a:endParaRPr lang="uk-UA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79456" y="0"/>
            <a:ext cx="806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ОНЛАЙН </a:t>
            </a:r>
            <a:r>
              <a:rPr lang="uk-UA" sz="2400" dirty="0" smtClean="0">
                <a:solidFill>
                  <a:srgbClr val="FF0000"/>
                </a:solidFill>
              </a:rPr>
              <a:t>КІЛЬКІСНІ ДОСЛІДЖЕННЯ: методи</a:t>
            </a:r>
            <a:endParaRPr lang="uk-U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8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0" y="8382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FontTx/>
              <a:buNone/>
            </a:pPr>
            <a:r>
              <a:rPr lang="uk-UA" dirty="0" smtClean="0">
                <a:solidFill>
                  <a:srgbClr val="FF5050"/>
                </a:solidFill>
              </a:rPr>
              <a:t>МАРКЕТИНГОВІ </a:t>
            </a:r>
            <a:r>
              <a:rPr lang="uk-UA" dirty="0">
                <a:solidFill>
                  <a:srgbClr val="FF5050"/>
                </a:solidFill>
              </a:rPr>
              <a:t>ДОСЛІДЖЕННЯ</a:t>
            </a:r>
            <a:r>
              <a:rPr lang="uk-UA" sz="1600" b="0" i="0" dirty="0">
                <a:solidFill>
                  <a:schemeClr val="tx1"/>
                </a:solidFill>
                <a:latin typeface="Verdana" pitchFamily="34" charset="0"/>
              </a:rPr>
              <a:t> – </a:t>
            </a:r>
            <a:r>
              <a:rPr lang="uk-UA" sz="2000" i="0" dirty="0"/>
              <a:t>систематичне і об'єктивне виявлення, збір, аналіз, розповсюдження та використання інформації для підвищення ефективності ідентифікації та вирішення маркетингових проблем (використання маркетингових можливостей)</a:t>
            </a:r>
            <a:endParaRPr lang="ru-RU" sz="2000" i="0" dirty="0"/>
          </a:p>
        </p:txBody>
      </p:sp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181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ЩО ТАКЕ МАРКЕТИНГОВІ ДОСЛІДЖЕННЯ?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36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0" y="838200"/>
            <a:ext cx="9144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err="1" smtClean="0">
                <a:solidFill>
                  <a:srgbClr val="7030A0"/>
                </a:solidFill>
              </a:rPr>
              <a:t>Кібер</a:t>
            </a:r>
            <a:r>
              <a:rPr lang="uk-UA" dirty="0" smtClean="0">
                <a:solidFill>
                  <a:srgbClr val="7030A0"/>
                </a:solidFill>
              </a:rPr>
              <a:t>-етнографія</a:t>
            </a:r>
          </a:p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Онлайн контент аналіз</a:t>
            </a:r>
          </a:p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Онлайн фокус-група</a:t>
            </a:r>
          </a:p>
          <a:p>
            <a:pPr marL="285750" indent="-285750"/>
            <a:r>
              <a:rPr lang="ru-RU" dirty="0" smtClean="0">
                <a:solidFill>
                  <a:srgbClr val="7030A0"/>
                </a:solidFill>
              </a:rPr>
              <a:t>Онлайн </a:t>
            </a:r>
            <a:r>
              <a:rPr lang="ru-RU" dirty="0" err="1" smtClean="0">
                <a:solidFill>
                  <a:srgbClr val="7030A0"/>
                </a:solidFill>
              </a:rPr>
              <a:t>інтерв</a:t>
            </a:r>
            <a:r>
              <a:rPr lang="en-US" dirty="0" smtClean="0">
                <a:solidFill>
                  <a:srgbClr val="7030A0"/>
                </a:solidFill>
              </a:rPr>
              <a:t>’</a:t>
            </a:r>
            <a:r>
              <a:rPr lang="ru-RU" dirty="0" smtClean="0">
                <a:solidFill>
                  <a:srgbClr val="7030A0"/>
                </a:solidFill>
              </a:rPr>
              <a:t>ю</a:t>
            </a:r>
          </a:p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Онлайн кількісні дослідження</a:t>
            </a:r>
            <a:endParaRPr lang="ru-RU" dirty="0" smtClean="0">
              <a:solidFill>
                <a:srgbClr val="7030A0"/>
              </a:solidFill>
            </a:endParaRPr>
          </a:p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Онлайн анкетування</a:t>
            </a:r>
          </a:p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Аналіз </a:t>
            </a:r>
            <a:r>
              <a:rPr lang="uk-UA" dirty="0" err="1" smtClean="0">
                <a:solidFill>
                  <a:srgbClr val="7030A0"/>
                </a:solidFill>
              </a:rPr>
              <a:t>соціальни</a:t>
            </a:r>
            <a:r>
              <a:rPr lang="ru-RU" dirty="0" smtClean="0">
                <a:solidFill>
                  <a:srgbClr val="7030A0"/>
                </a:solidFill>
              </a:rPr>
              <a:t>х мереж</a:t>
            </a:r>
            <a:endParaRPr lang="ru-RU" dirty="0">
              <a:solidFill>
                <a:srgbClr val="7030A0"/>
              </a:solidFill>
            </a:endParaRPr>
          </a:p>
          <a:p>
            <a:pPr marL="285750" indent="-285750"/>
            <a:r>
              <a:rPr lang="ru-RU" dirty="0" err="1" smtClean="0">
                <a:solidFill>
                  <a:srgbClr val="7030A0"/>
                </a:solidFill>
              </a:rPr>
              <a:t>Web-експеримент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181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МЕТОДИ ІНТЕРНЕТ-ДОСЛІДЖЕНЬ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1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0" y="812129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uk-UA" i="0" dirty="0" smtClean="0"/>
              <a:t>Етнографія</a:t>
            </a:r>
            <a:r>
              <a:rPr lang="uk-UA" b="0" i="0" dirty="0" smtClean="0"/>
              <a:t> </a:t>
            </a:r>
            <a:r>
              <a:rPr lang="uk-UA" b="0" i="0" dirty="0" smtClean="0">
                <a:solidFill>
                  <a:srgbClr val="7030A0"/>
                </a:solidFill>
              </a:rPr>
              <a:t>- суспільствознавча наука, об'єктом дослідження якої є </a:t>
            </a:r>
            <a:r>
              <a:rPr lang="uk-UA" i="0" dirty="0" smtClean="0">
                <a:solidFill>
                  <a:srgbClr val="FF0000"/>
                </a:solidFill>
              </a:rPr>
              <a:t>народи</a:t>
            </a:r>
            <a:r>
              <a:rPr lang="uk-UA" b="0" i="0" dirty="0" smtClean="0">
                <a:solidFill>
                  <a:srgbClr val="7030A0"/>
                </a:solidFill>
              </a:rPr>
              <a:t>, їхня культура і побут, походження, розселення, процеси культурно-побутових відносин на всіх етапах історії людства. </a:t>
            </a:r>
          </a:p>
          <a:p>
            <a:pPr>
              <a:buNone/>
            </a:pPr>
            <a:r>
              <a:rPr lang="uk-UA" i="0" dirty="0" smtClean="0">
                <a:solidFill>
                  <a:srgbClr val="7030A0"/>
                </a:solidFill>
              </a:rPr>
              <a:t>Етнографія</a:t>
            </a:r>
            <a:r>
              <a:rPr lang="uk-UA" b="0" i="0" dirty="0" smtClean="0">
                <a:solidFill>
                  <a:srgbClr val="7030A0"/>
                </a:solidFill>
              </a:rPr>
              <a:t> - це історія народу, яка включає в себе історію: житла, одягу, харчування, його родинного укладу, форм побуту у широкому сенсі цього слова, світогляду, народних знань, обрядів і звичаїв.</a:t>
            </a:r>
          </a:p>
          <a:p>
            <a:pPr>
              <a:buNone/>
            </a:pPr>
            <a:r>
              <a:rPr lang="uk-UA" dirty="0" smtClean="0"/>
              <a:t>Джерела</a:t>
            </a:r>
            <a:r>
              <a:rPr lang="ru-RU" dirty="0" smtClean="0"/>
              <a:t> </a:t>
            </a:r>
            <a:r>
              <a:rPr lang="uk-UA" dirty="0" smtClean="0"/>
              <a:t>інформації</a:t>
            </a:r>
            <a:r>
              <a:rPr lang="ru-RU" dirty="0" smtClean="0"/>
              <a:t>: </a:t>
            </a:r>
            <a:r>
              <a:rPr lang="uk-UA" dirty="0" smtClean="0"/>
              <a:t>листи</a:t>
            </a:r>
            <a:r>
              <a:rPr lang="ru-RU" dirty="0" smtClean="0"/>
              <a:t>, </a:t>
            </a:r>
            <a:r>
              <a:rPr lang="uk-UA" dirty="0" smtClean="0"/>
              <a:t>особисті документи</a:t>
            </a:r>
            <a:r>
              <a:rPr lang="ru-RU" dirty="0" smtClean="0"/>
              <a:t>, </a:t>
            </a:r>
            <a:r>
              <a:rPr lang="uk-UA" dirty="0" smtClean="0"/>
              <a:t>фотографії, зразки фольклору</a:t>
            </a:r>
            <a:r>
              <a:rPr lang="ru-RU" dirty="0" smtClean="0"/>
              <a:t>, а </a:t>
            </a:r>
            <a:r>
              <a:rPr lang="uk-UA" dirty="0" smtClean="0"/>
              <a:t>також групові інтерв'ю</a:t>
            </a:r>
            <a:r>
              <a:rPr lang="ru-RU" dirty="0" smtClean="0"/>
              <a:t>.  </a:t>
            </a:r>
            <a:endParaRPr lang="uk-UA" b="0" i="0" dirty="0" smtClean="0">
              <a:solidFill>
                <a:srgbClr val="7030A0"/>
              </a:solidFill>
            </a:endParaRPr>
          </a:p>
        </p:txBody>
      </p:sp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181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ЕТНОГРАФІЯ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0" y="8382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Вивчає </a:t>
            </a:r>
            <a:r>
              <a:rPr lang="uk-UA" dirty="0" err="1" smtClean="0">
                <a:solidFill>
                  <a:srgbClr val="7030A0"/>
                </a:solidFill>
              </a:rPr>
              <a:t>кібер</a:t>
            </a:r>
            <a:r>
              <a:rPr lang="uk-UA" dirty="0" smtClean="0">
                <a:solidFill>
                  <a:srgbClr val="7030A0"/>
                </a:solidFill>
              </a:rPr>
              <a:t>-простір</a:t>
            </a:r>
          </a:p>
        </p:txBody>
      </p:sp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181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КІБЕР-ЕТНОГРАФІЯ</a:t>
            </a:r>
            <a:r>
              <a:rPr lang="uk-UA" sz="2400" dirty="0" smtClean="0">
                <a:solidFill>
                  <a:srgbClr val="FF0000"/>
                </a:solidFill>
              </a:rPr>
              <a:t>: особливості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-794" y="148478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Передбачає систему доступу до цього простору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-22608" y="265596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err="1" smtClean="0">
                <a:solidFill>
                  <a:srgbClr val="7030A0"/>
                </a:solidFill>
              </a:rPr>
              <a:t>Кібер</a:t>
            </a:r>
            <a:r>
              <a:rPr lang="uk-UA" dirty="0" smtClean="0">
                <a:solidFill>
                  <a:srgbClr val="7030A0"/>
                </a:solidFill>
              </a:rPr>
              <a:t>-особистості можуть значно відрізнятися від своїх матеріальних прототипів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0" y="200937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Різні народи можуть створювати спільну культуру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0" y="331064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Взаємодія у </a:t>
            </a:r>
            <a:r>
              <a:rPr lang="uk-UA" dirty="0" err="1" smtClean="0">
                <a:solidFill>
                  <a:srgbClr val="7030A0"/>
                </a:solidFill>
              </a:rPr>
              <a:t>кібер</a:t>
            </a:r>
            <a:r>
              <a:rPr lang="uk-UA" dirty="0" smtClean="0">
                <a:solidFill>
                  <a:srgbClr val="7030A0"/>
                </a:solidFill>
              </a:rPr>
              <a:t>-просторі суттєво відрізняється від взаємодії в реальному світі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7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3" grpId="0" autoUpdateAnimBg="0"/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0" y="8382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Просте спостереження</a:t>
            </a:r>
          </a:p>
        </p:txBody>
      </p:sp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181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КІБЕР-ЕТНОГРАФІЯ: </a:t>
            </a:r>
            <a:r>
              <a:rPr lang="uk-UA" sz="2400" dirty="0" smtClean="0">
                <a:solidFill>
                  <a:srgbClr val="FF0000"/>
                </a:solidFill>
              </a:rPr>
              <a:t>методи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-794" y="148478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Включене спостереження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-22608" y="265596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Глибокого занурення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0" y="200937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Тривалої взаємодії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2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3" grpId="0" autoUpdateAnimBg="0"/>
      <p:bldP spid="6" grpId="0" autoUpdateAnimBg="0"/>
      <p:bldP spid="7" grpId="0" autoUpdateAnimBg="0"/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-16706" y="116150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Масштаб даних</a:t>
            </a:r>
          </a:p>
        </p:txBody>
      </p:sp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99839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переваги і недоліки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-10913" y="174484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Обсяг </a:t>
            </a:r>
            <a:r>
              <a:rPr lang="uk-UA" dirty="0">
                <a:solidFill>
                  <a:srgbClr val="7030A0"/>
                </a:solidFill>
              </a:rPr>
              <a:t>д</a:t>
            </a:r>
            <a:r>
              <a:rPr lang="uk-UA" dirty="0" smtClean="0">
                <a:solidFill>
                  <a:srgbClr val="7030A0"/>
                </a:solidFill>
              </a:rPr>
              <a:t>аних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34975" y="376124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Проблеми ідентифікації і самоідентифікації дослідника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-10913" y="223720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Відкритість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7690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КІБЕР-ЕТНОГРАФІЯ: </a:t>
            </a:r>
            <a:r>
              <a:rPr lang="uk-UA" sz="2400" dirty="0" smtClean="0">
                <a:solidFill>
                  <a:srgbClr val="FF0000"/>
                </a:solidFill>
              </a:rPr>
              <a:t>переваги і недоліки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75" y="2664383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недоліки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-16706" y="324173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Різні  формати даних на різних платформах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-16706" y="435213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uk-UA" dirty="0" smtClean="0">
                <a:solidFill>
                  <a:srgbClr val="7030A0"/>
                </a:solidFill>
              </a:rPr>
              <a:t>Необхідність дослідника володіти певними технологіями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7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3" grpId="0" autoUpdateAnimBg="0"/>
      <p:bldP spid="6" grpId="0" autoUpdateAnimBg="0"/>
      <p:bldP spid="7" grpId="0" autoUpdateAnimBg="0"/>
      <p:bldP spid="8" grpId="0" autoUpdateAnimBg="0"/>
      <p:bldP spid="11" grpId="0" autoUpdateAnimBg="0"/>
      <p:bldP spid="1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20"/>
          <p:cNvSpPr txBox="1">
            <a:spLocks noChangeArrowheads="1"/>
          </p:cNvSpPr>
          <p:nvPr/>
        </p:nvSpPr>
        <p:spPr bwMode="auto">
          <a:xfrm>
            <a:off x="8532813" y="6437313"/>
            <a:ext cx="542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 algn="r">
              <a:buFont typeface="Symbol" pitchFamily="18" charset="2"/>
              <a:buNone/>
            </a:pPr>
            <a:r>
              <a:rPr lang="uk-UA" sz="1600"/>
              <a:t>1-2</a:t>
            </a:r>
            <a:endParaRPr lang="ru-RU" sz="1600"/>
          </a:p>
        </p:txBody>
      </p:sp>
      <p:sp>
        <p:nvSpPr>
          <p:cNvPr id="13317" name="Text Box 21"/>
          <p:cNvSpPr txBox="1">
            <a:spLocks noChangeArrowheads="1"/>
          </p:cNvSpPr>
          <p:nvPr/>
        </p:nvSpPr>
        <p:spPr bwMode="auto">
          <a:xfrm>
            <a:off x="3635375" y="6553200"/>
            <a:ext cx="18716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609600" indent="-609600">
              <a:buFont typeface="Symbol" pitchFamily="18" charset="2"/>
              <a:buNone/>
            </a:pPr>
            <a:r>
              <a:rPr lang="uk-UA" sz="1200" b="0">
                <a:solidFill>
                  <a:schemeClr val="tx1"/>
                </a:solidFill>
              </a:rPr>
              <a:t>С.М. Довгань</a:t>
            </a:r>
            <a:endParaRPr lang="ru-RU" sz="1200" b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99839"/>
            <a:ext cx="9127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Контент-аналіз </a:t>
            </a:r>
            <a:r>
              <a:rPr lang="uk-UA" sz="2000" dirty="0" smtClean="0">
                <a:solidFill>
                  <a:srgbClr val="7030A0"/>
                </a:solidFill>
              </a:rPr>
              <a:t>- </a:t>
            </a:r>
            <a:r>
              <a:rPr lang="ru-RU" sz="2000" dirty="0" smtClean="0"/>
              <a:t>метод </a:t>
            </a:r>
            <a:r>
              <a:rPr lang="uk-UA" sz="2000" dirty="0" smtClean="0"/>
              <a:t>досліджень</a:t>
            </a:r>
            <a:r>
              <a:rPr lang="ru-RU" sz="2000" dirty="0" smtClean="0"/>
              <a:t> </a:t>
            </a:r>
            <a:r>
              <a:rPr lang="ru-RU" sz="2000" dirty="0"/>
              <a:t>для </a:t>
            </a:r>
            <a:r>
              <a:rPr lang="uk-UA" sz="2000" dirty="0" smtClean="0"/>
              <a:t>об'єктивного</a:t>
            </a:r>
            <a:r>
              <a:rPr lang="ru-RU" sz="2000" dirty="0" smtClean="0"/>
              <a:t>, </a:t>
            </a:r>
            <a:r>
              <a:rPr lang="ru-RU" sz="2000" dirty="0"/>
              <a:t>систематичного і </a:t>
            </a:r>
            <a:r>
              <a:rPr lang="uk-UA" sz="2000" dirty="0" smtClean="0"/>
              <a:t>кількісного</a:t>
            </a:r>
            <a:r>
              <a:rPr lang="ru-RU" sz="2000" dirty="0" smtClean="0"/>
              <a:t> </a:t>
            </a:r>
            <a:r>
              <a:rPr lang="uk-UA" sz="2000" dirty="0" smtClean="0"/>
              <a:t>опису</a:t>
            </a:r>
            <a:r>
              <a:rPr lang="ru-RU" sz="2000" dirty="0" smtClean="0"/>
              <a:t> </a:t>
            </a:r>
            <a:r>
              <a:rPr lang="ru-RU" sz="2000" dirty="0"/>
              <a:t>явного </a:t>
            </a:r>
            <a:r>
              <a:rPr lang="uk-UA" sz="2000" dirty="0" smtClean="0"/>
              <a:t>змісту</a:t>
            </a:r>
            <a:r>
              <a:rPr lang="ru-RU" sz="2000" dirty="0" smtClean="0"/>
              <a:t> </a:t>
            </a:r>
            <a:r>
              <a:rPr lang="uk-UA" sz="2000" dirty="0" smtClean="0"/>
              <a:t>комунікації</a:t>
            </a:r>
            <a:endParaRPr lang="uk-UA" sz="2000" dirty="0">
              <a:solidFill>
                <a:srgbClr val="FF0000"/>
              </a:solidFill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34975" y="175239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uk-UA" dirty="0" smtClean="0"/>
              <a:t>Призначений</a:t>
            </a:r>
            <a:r>
              <a:rPr lang="ru-RU" dirty="0" smtClean="0"/>
              <a:t> для </a:t>
            </a:r>
            <a:r>
              <a:rPr lang="uk-UA" dirty="0" smtClean="0"/>
              <a:t>категоризації одиниць текстів (слова, речення, абзаци, сторінки, </a:t>
            </a:r>
            <a:r>
              <a:rPr lang="en-US" dirty="0" smtClean="0"/>
              <a:t>web-</a:t>
            </a:r>
            <a:r>
              <a:rPr lang="uk-UA" dirty="0" smtClean="0"/>
              <a:t>сторінки)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584" y="7690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КОНТЕНТ-АНАЛІЗ</a:t>
            </a:r>
            <a:endParaRPr lang="uk-U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90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45720" rIns="1800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00FF"/>
          </a:buClr>
          <a:buSzTx/>
          <a:buFont typeface="Symbol" pitchFamily="18" charset="2"/>
          <a:buAutoNum type="romanUcPeriod"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45720" rIns="1800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00FF"/>
          </a:buClr>
          <a:buSzTx/>
          <a:buFont typeface="Symbol" pitchFamily="18" charset="2"/>
          <a:buAutoNum type="romanUcPeriod"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8841</TotalTime>
  <Words>738</Words>
  <Application>Microsoft Office PowerPoint</Application>
  <PresentationFormat>Экран (4:3)</PresentationFormat>
  <Paragraphs>197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Symbol</vt:lpstr>
      <vt:lpstr>Times New Roman</vt:lpstr>
      <vt:lpstr>Verdana</vt:lpstr>
      <vt:lpstr>Wingdings</vt:lpstr>
      <vt:lpstr>Профиль</vt:lpstr>
      <vt:lpstr>   ІНТЕРНЕТ-ДОСЛІДЖЕННЯ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Папа</dc:creator>
  <cp:lastModifiedBy>Сергей Довгань</cp:lastModifiedBy>
  <cp:revision>1050</cp:revision>
  <dcterms:created xsi:type="dcterms:W3CDTF">2005-05-01T14:46:56Z</dcterms:created>
  <dcterms:modified xsi:type="dcterms:W3CDTF">2016-10-21T06:18:56Z</dcterms:modified>
</cp:coreProperties>
</file>