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973" r:id="rId1"/>
  </p:sldMasterIdLst>
  <p:notesMasterIdLst>
    <p:notesMasterId r:id="rId9"/>
  </p:notesMasterIdLst>
  <p:handoutMasterIdLst>
    <p:handoutMasterId r:id="rId10"/>
  </p:handoutMasterIdLst>
  <p:sldIdLst>
    <p:sldId id="810" r:id="rId2"/>
    <p:sldId id="811" r:id="rId3"/>
    <p:sldId id="812" r:id="rId4"/>
    <p:sldId id="802" r:id="rId5"/>
    <p:sldId id="803" r:id="rId6"/>
    <p:sldId id="807" r:id="rId7"/>
    <p:sldId id="80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8000"/>
    <a:srgbClr val="336600"/>
    <a:srgbClr val="000066"/>
    <a:srgbClr val="FFFF00"/>
    <a:srgbClr val="0000FF"/>
    <a:srgbClr val="00FF00"/>
    <a:srgbClr val="CC33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21" autoAdjust="0"/>
    <p:restoredTop sz="85125" autoAdjust="0"/>
  </p:normalViewPr>
  <p:slideViewPr>
    <p:cSldViewPr>
      <p:cViewPr varScale="1">
        <p:scale>
          <a:sx n="62" d="100"/>
          <a:sy n="62" d="100"/>
        </p:scale>
        <p:origin x="14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67BE98-4168-4894-AF64-2044564F6C63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E534A6-AAA0-4F35-A550-B079CAE29B4E}" type="slidenum">
              <a:rPr lang="ru-RU" altLang="ru-UA"/>
              <a:pPr>
                <a:defRPr/>
              </a:pPr>
              <a:t>‹#›</a:t>
            </a:fld>
            <a:endParaRPr lang="ru-RU" altLang="ru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534A6-AAA0-4F35-A550-B079CAE29B4E}" type="slidenum">
              <a:rPr lang="ru-RU" altLang="ru-UA" smtClean="0"/>
              <a:pPr>
                <a:defRPr/>
              </a:pPr>
              <a:t>1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376836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534A6-AAA0-4F35-A550-B079CAE29B4E}" type="slidenum">
              <a:rPr lang="ru-RU" altLang="ru-UA" smtClean="0"/>
              <a:pPr>
                <a:defRPr/>
              </a:pPr>
              <a:t>2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2768669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534A6-AAA0-4F35-A550-B079CAE29B4E}" type="slidenum">
              <a:rPr lang="ru-RU" altLang="ru-UA" smtClean="0"/>
              <a:pPr>
                <a:defRPr/>
              </a:pPr>
              <a:t>3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853007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534A6-AAA0-4F35-A550-B079CAE29B4E}" type="slidenum">
              <a:rPr lang="ru-RU" altLang="ru-UA" smtClean="0"/>
              <a:pPr>
                <a:defRPr/>
              </a:pPr>
              <a:t>4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2706711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534A6-AAA0-4F35-A550-B079CAE29B4E}" type="slidenum">
              <a:rPr lang="ru-RU" altLang="ru-UA" smtClean="0"/>
              <a:pPr>
                <a:defRPr/>
              </a:pPr>
              <a:t>5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1617001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534A6-AAA0-4F35-A550-B079CAE29B4E}" type="slidenum">
              <a:rPr lang="ru-RU" altLang="ru-UA" smtClean="0"/>
              <a:pPr>
                <a:defRPr/>
              </a:pPr>
              <a:t>6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1788484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534A6-AAA0-4F35-A550-B079CAE29B4E}" type="slidenum">
              <a:rPr lang="ru-RU" altLang="ru-UA" smtClean="0"/>
              <a:pPr>
                <a:defRPr/>
              </a:pPr>
              <a:t>7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70579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FFB6B-0609-4B1B-8BF8-328D2691A94C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371730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275C-1FF4-4EB0-9DCA-2E4F3AFF66B5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13350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2ABE-6611-484E-B4E3-6C2FC98403E6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102460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2E70C-CFA9-438C-B178-2EF88611F422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142218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C0825-546B-47C7-9284-7BC4C30BA049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383916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DDF5-E20B-4F87-9A71-09C6736E1F7D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111828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551AA-4955-4225-BE12-71992DC35496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372109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9EF6-621D-4758-A552-408DE411AF10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9529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1ED8-FC5E-447C-973C-3EECEFD7D100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174230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4414-E9B1-45CF-A0E8-0BCF7E8390B7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356063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6820B-D21C-4EE4-AEF7-BD71D4AF760D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  <p:extLst>
      <p:ext uri="{BB962C8B-B14F-4D97-AF65-F5344CB8AC3E}">
        <p14:creationId xmlns:p14="http://schemas.microsoft.com/office/powerpoint/2010/main" val="287400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340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заголовка</a:t>
            </a:r>
            <a:endParaRPr lang="en-US" altLang="ru-UA"/>
          </a:p>
        </p:txBody>
      </p:sp>
      <p:sp>
        <p:nvSpPr>
          <p:cNvPr id="14341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текста</a:t>
            </a:r>
          </a:p>
          <a:p>
            <a:pPr lvl="1"/>
            <a:r>
              <a:rPr lang="ru-RU" altLang="ru-UA"/>
              <a:t>Второй уровень</a:t>
            </a:r>
          </a:p>
          <a:p>
            <a:pPr lvl="2"/>
            <a:r>
              <a:rPr lang="ru-RU" altLang="ru-UA"/>
              <a:t>Третий уровень</a:t>
            </a:r>
          </a:p>
          <a:p>
            <a:pPr lvl="3"/>
            <a:r>
              <a:rPr lang="ru-RU" altLang="ru-UA"/>
              <a:t>Четвертый уровень</a:t>
            </a:r>
          </a:p>
          <a:p>
            <a:pPr lvl="4"/>
            <a:r>
              <a:rPr lang="ru-RU" altLang="ru-UA"/>
              <a:t>Пятый уровень</a:t>
            </a:r>
            <a:endParaRPr lang="en-US" altLang="ru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4D663350-9576-4710-B793-8A16475FE4EA}" type="slidenum">
              <a:rPr lang="en-US" altLang="ru-UA"/>
              <a:pPr>
                <a:defRPr/>
              </a:pPr>
              <a:t>‹#›</a:t>
            </a:fld>
            <a:endParaRPr lang="en-US" altLang="ru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388" r:id="rId1"/>
    <p:sldLayoutId id="2147502056" r:id="rId2"/>
    <p:sldLayoutId id="2147502389" r:id="rId3"/>
    <p:sldLayoutId id="2147502057" r:id="rId4"/>
    <p:sldLayoutId id="2147502058" r:id="rId5"/>
    <p:sldLayoutId id="2147502059" r:id="rId6"/>
    <p:sldLayoutId id="2147502060" r:id="rId7"/>
    <p:sldLayoutId id="2147502390" r:id="rId8"/>
    <p:sldLayoutId id="2147502391" r:id="rId9"/>
    <p:sldLayoutId id="2147502061" r:id="rId10"/>
    <p:sldLayoutId id="21475020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.nmu.org.ua/course/view.php?id=4921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6561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512705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-180528" y="1988840"/>
            <a:ext cx="8978114" cy="15542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 algn="just"/>
            <a:r>
              <a:rPr lang="uk-UA" sz="2500" i="1" dirty="0">
                <a:solidFill>
                  <a:srgbClr val="0000CC"/>
                </a:solidFill>
              </a:rPr>
              <a:t>	</a:t>
            </a:r>
            <a:r>
              <a:rPr lang="uk-UA" sz="2300" i="1" u="sng" dirty="0">
                <a:solidFill>
                  <a:srgbClr val="0000CC"/>
                </a:solidFill>
              </a:rPr>
              <a:t>Метою</a:t>
            </a:r>
            <a:r>
              <a:rPr lang="uk-UA" sz="2300" b="1" dirty="0">
                <a:solidFill>
                  <a:srgbClr val="0000CC"/>
                </a:solidFill>
              </a:rPr>
              <a:t> </a:t>
            </a:r>
            <a:r>
              <a:rPr lang="uk-UA" sz="2300" dirty="0">
                <a:solidFill>
                  <a:srgbClr val="0000CC"/>
                </a:solidFill>
              </a:rPr>
              <a:t>викладання навчальної дисципліни «</a:t>
            </a:r>
            <a:r>
              <a:rPr lang="uk-UA" sz="2400" i="1" u="sng" dirty="0">
                <a:solidFill>
                  <a:srgbClr val="0000CC"/>
                </a:solidFill>
                <a:latin typeface="Arial Narrow" panose="020B0606020202030204" pitchFamily="34" charset="0"/>
              </a:rPr>
              <a:t>Професійна кар’єра маркетолога</a:t>
            </a:r>
            <a:r>
              <a:rPr lang="uk-UA" sz="2300" dirty="0">
                <a:solidFill>
                  <a:srgbClr val="0000CC"/>
                </a:solidFill>
              </a:rPr>
              <a:t>» є надбання здобувачами ВО таких </a:t>
            </a:r>
            <a:r>
              <a:rPr lang="uk-UA" sz="2300" b="1" dirty="0">
                <a:solidFill>
                  <a:srgbClr val="0000CC"/>
                </a:solidFill>
              </a:rPr>
              <a:t>відповідних прикладних компетенцій</a:t>
            </a:r>
            <a:r>
              <a:rPr lang="uk-UA" sz="2300" dirty="0">
                <a:solidFill>
                  <a:srgbClr val="0000CC"/>
                </a:solidFill>
              </a:rPr>
              <a:t>, які дозволятимуть ним: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3422016"/>
            <a:ext cx="8222921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rgbClr val="0000CC"/>
                </a:solidFill>
              </a:rPr>
              <a:t>визначити мету та принципи власної відданості обраній професії,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0774" y="5372527"/>
            <a:ext cx="8611706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rgbClr val="0000CC"/>
                </a:solidFill>
              </a:rPr>
              <a:t>вміти реалізувати цей план в особистому житті 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1790" y="404664"/>
            <a:ext cx="5328592" cy="1631216"/>
          </a:xfrm>
          <a:prstGeom prst="rect">
            <a:avLst/>
          </a:prstGeom>
          <a:solidFill>
            <a:srgbClr val="00B0F0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000066"/>
                </a:solidFill>
              </a:rPr>
              <a:t>Навчальна</a:t>
            </a:r>
            <a:r>
              <a:rPr lang="ru-RU" sz="2800" dirty="0">
                <a:solidFill>
                  <a:srgbClr val="000066"/>
                </a:solidFill>
              </a:rPr>
              <a:t> </a:t>
            </a:r>
            <a:r>
              <a:rPr lang="ru-RU" sz="2800" dirty="0" err="1">
                <a:solidFill>
                  <a:srgbClr val="000066"/>
                </a:solidFill>
              </a:rPr>
              <a:t>дисципліна</a:t>
            </a:r>
            <a:r>
              <a:rPr lang="ru-RU" sz="2800" dirty="0">
                <a:solidFill>
                  <a:srgbClr val="000066"/>
                </a:solidFill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«</a:t>
            </a:r>
            <a:r>
              <a:rPr lang="uk-UA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Професійна кар’єра маркетолога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820" y="4148391"/>
            <a:ext cx="8371021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rgbClr val="0000CC"/>
                </a:solidFill>
              </a:rPr>
              <a:t>окреслити цілі професійного кар’єрного росту,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225" y="4580439"/>
            <a:ext cx="8371021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rgbClr val="0000CC"/>
                </a:solidFill>
              </a:rPr>
              <a:t>сформувати стратегічний план особистого розвитку, як професійного маркетолога,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0775" y="5766355"/>
            <a:ext cx="8275504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i="1" dirty="0">
                <a:solidFill>
                  <a:srgbClr val="0000CC"/>
                </a:solidFill>
              </a:rPr>
              <a:t> управляти подальшим власним стратегічним розвитком як професійного маркетолога</a:t>
            </a:r>
            <a:endParaRPr lang="ru-RU" sz="2400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68152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816" y="188640"/>
            <a:ext cx="1296680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863752" y="1772816"/>
            <a:ext cx="4885249" cy="135421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i="1" dirty="0" err="1">
                <a:solidFill>
                  <a:srgbClr val="0000CC"/>
                </a:solidFill>
              </a:rPr>
              <a:t>Викладач</a:t>
            </a:r>
            <a:r>
              <a:rPr lang="ru-RU" sz="2400" i="1" dirty="0">
                <a:solidFill>
                  <a:srgbClr val="0000CC"/>
                </a:solidFill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>
                <a:solidFill>
                  <a:srgbClr val="0000CC"/>
                </a:solidFill>
              </a:rPr>
              <a:t>к.е.н</a:t>
            </a:r>
            <a:r>
              <a:rPr lang="ru-RU" sz="2400" dirty="0">
                <a:solidFill>
                  <a:srgbClr val="0000CC"/>
                </a:solidFill>
              </a:rPr>
              <a:t>., доцент </a:t>
            </a:r>
            <a:r>
              <a:rPr lang="ru-RU" sz="2400" b="1" dirty="0" err="1">
                <a:solidFill>
                  <a:srgbClr val="0000CC"/>
                </a:solidFill>
              </a:rPr>
              <a:t>Яцентюк</a:t>
            </a:r>
            <a:r>
              <a:rPr lang="ru-RU" sz="2400" b="1" dirty="0">
                <a:solidFill>
                  <a:srgbClr val="0000CC"/>
                </a:solidFill>
              </a:rPr>
              <a:t> </a:t>
            </a:r>
            <a:r>
              <a:rPr lang="ru-RU" sz="2400" b="1" dirty="0" err="1">
                <a:solidFill>
                  <a:srgbClr val="0000CC"/>
                </a:solidFill>
              </a:rPr>
              <a:t>Станіслав</a:t>
            </a:r>
            <a:r>
              <a:rPr lang="ru-RU" sz="2400" b="1" dirty="0">
                <a:solidFill>
                  <a:srgbClr val="0000CC"/>
                </a:solidFill>
              </a:rPr>
              <a:t> </a:t>
            </a:r>
            <a:r>
              <a:rPr lang="ru-RU" sz="2400" b="1" dirty="0" err="1">
                <a:solidFill>
                  <a:srgbClr val="0000CC"/>
                </a:solidFill>
              </a:rPr>
              <a:t>Васильович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3393121"/>
            <a:ext cx="8280919" cy="28315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sz="2000" i="1" dirty="0">
                <a:solidFill>
                  <a:srgbClr val="0000CC"/>
                </a:solidFill>
              </a:rPr>
              <a:t>Тема дисертаційної роботи </a:t>
            </a:r>
            <a:r>
              <a:rPr lang="ru-RU" sz="2000" i="1" dirty="0">
                <a:solidFill>
                  <a:srgbClr val="0000CC"/>
                </a:solidFill>
              </a:rPr>
              <a:t> (</a:t>
            </a:r>
            <a:r>
              <a:rPr lang="ru-RU" sz="2000" i="1" dirty="0" err="1">
                <a:solidFill>
                  <a:srgbClr val="0000CC"/>
                </a:solidFill>
              </a:rPr>
              <a:t>захіст</a:t>
            </a:r>
            <a:r>
              <a:rPr lang="ru-RU" sz="2000" i="1" dirty="0">
                <a:solidFill>
                  <a:srgbClr val="0000CC"/>
                </a:solidFill>
              </a:rPr>
              <a:t> 2015 року)</a:t>
            </a:r>
            <a:r>
              <a:rPr lang="uk-UA" sz="2000" i="1" dirty="0">
                <a:solidFill>
                  <a:srgbClr val="0000CC"/>
                </a:solidFill>
              </a:rPr>
              <a:t>:</a:t>
            </a:r>
            <a:r>
              <a:rPr lang="uk-UA" sz="2000" b="1" i="1" dirty="0">
                <a:solidFill>
                  <a:srgbClr val="0000CC"/>
                </a:solidFill>
              </a:rPr>
              <a:t> </a:t>
            </a:r>
            <a:r>
              <a:rPr lang="ru-RU" sz="2400" b="1" dirty="0"/>
              <a:t>«</a:t>
            </a:r>
            <a:r>
              <a:rPr lang="uk-UA" sz="2400" b="1" dirty="0"/>
              <a:t>Організаційно </a:t>
            </a:r>
            <a:r>
              <a:rPr lang="ru-RU" sz="2400" b="1" dirty="0"/>
              <a:t>- </a:t>
            </a:r>
            <a:r>
              <a:rPr lang="uk-UA" sz="2400" b="1" dirty="0"/>
              <a:t>економічний механізм формування</a:t>
            </a:r>
            <a:r>
              <a:rPr lang="ru-RU" sz="2400" b="1" dirty="0"/>
              <a:t> та </a:t>
            </a:r>
            <a:r>
              <a:rPr lang="uk-UA" sz="2400" b="1" dirty="0"/>
              <a:t>розвитку брендів продукції промислового підприємства». </a:t>
            </a:r>
            <a:endParaRPr lang="ru-RU" sz="24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CC"/>
                </a:solidFill>
              </a:rPr>
              <a:t> </a:t>
            </a:r>
            <a:r>
              <a:rPr lang="ru-RU" sz="2400" dirty="0" err="1">
                <a:solidFill>
                  <a:srgbClr val="0000CC"/>
                </a:solidFill>
              </a:rPr>
              <a:t>Фахівець</a:t>
            </a:r>
            <a:r>
              <a:rPr lang="ru-RU" sz="2400" dirty="0">
                <a:solidFill>
                  <a:srgbClr val="0000CC"/>
                </a:solidFill>
              </a:rPr>
              <a:t>-практик з бренд-менеджменту та </a:t>
            </a:r>
            <a:r>
              <a:rPr lang="ru-RU" sz="2400" dirty="0" err="1">
                <a:solidFill>
                  <a:srgbClr val="0000CC"/>
                </a:solidFill>
              </a:rPr>
              <a:t>керівництва</a:t>
            </a:r>
            <a:r>
              <a:rPr lang="ru-RU" sz="2400" dirty="0">
                <a:solidFill>
                  <a:srgbClr val="0000CC"/>
                </a:solidFill>
              </a:rPr>
              <a:t> маркетингом </a:t>
            </a:r>
            <a:r>
              <a:rPr lang="ru-RU" sz="2400" dirty="0" err="1">
                <a:solidFill>
                  <a:srgbClr val="0000CC"/>
                </a:solidFill>
              </a:rPr>
              <a:t>підприємств</a:t>
            </a:r>
            <a:r>
              <a:rPr lang="ru-RU" sz="2400" dirty="0">
                <a:solidFill>
                  <a:srgbClr val="0000CC"/>
                </a:solidFill>
              </a:rPr>
              <a:t> та </a:t>
            </a:r>
            <a:r>
              <a:rPr lang="ru-RU" sz="2400" dirty="0" err="1">
                <a:solidFill>
                  <a:srgbClr val="0000CC"/>
                </a:solidFill>
              </a:rPr>
              <a:t>їх</a:t>
            </a:r>
            <a:r>
              <a:rPr lang="ru-RU" sz="2400" dirty="0">
                <a:solidFill>
                  <a:srgbClr val="0000CC"/>
                </a:solidFill>
              </a:rPr>
              <a:t> </a:t>
            </a:r>
            <a:r>
              <a:rPr lang="ru-RU" sz="2400" dirty="0" err="1">
                <a:solidFill>
                  <a:srgbClr val="0000CC"/>
                </a:solidFill>
              </a:rPr>
              <a:t>маркетинговими</a:t>
            </a:r>
            <a:r>
              <a:rPr lang="ru-RU" sz="2400" dirty="0">
                <a:solidFill>
                  <a:srgbClr val="0000CC"/>
                </a:solidFill>
              </a:rPr>
              <a:t> </a:t>
            </a:r>
            <a:r>
              <a:rPr lang="ru-RU" sz="2400" dirty="0" err="1">
                <a:solidFill>
                  <a:srgbClr val="0000CC"/>
                </a:solidFill>
              </a:rPr>
              <a:t>підрозділами</a:t>
            </a:r>
            <a:r>
              <a:rPr lang="ru-RU" sz="2400" dirty="0">
                <a:solidFill>
                  <a:srgbClr val="0000CC"/>
                </a:solidFill>
              </a:rPr>
              <a:t> в </a:t>
            </a:r>
            <a:r>
              <a:rPr lang="en-US" sz="2400" dirty="0">
                <a:solidFill>
                  <a:srgbClr val="0000CC"/>
                </a:solidFill>
              </a:rPr>
              <a:t>FMCG &amp; B2B </a:t>
            </a:r>
            <a:r>
              <a:rPr lang="ru-RU" sz="2400" dirty="0">
                <a:solidFill>
                  <a:srgbClr val="0000CC"/>
                </a:solidFill>
              </a:rPr>
              <a:t>сферах </a:t>
            </a:r>
            <a:r>
              <a:rPr lang="ru-RU" sz="2400" dirty="0" err="1">
                <a:solidFill>
                  <a:srgbClr val="0000CC"/>
                </a:solidFill>
              </a:rPr>
              <a:t>бізнесу</a:t>
            </a:r>
            <a:r>
              <a:rPr lang="ru-RU" sz="2400" dirty="0">
                <a:solidFill>
                  <a:srgbClr val="0000CC"/>
                </a:solidFill>
              </a:rPr>
              <a:t> на посадах </a:t>
            </a:r>
          </a:p>
        </p:txBody>
      </p:sp>
      <p:pic>
        <p:nvPicPr>
          <p:cNvPr id="731138" name="Picture 2" descr="IMG-2b7e6b029480005295cb98a05a131500-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850" y="1573695"/>
            <a:ext cx="1860135" cy="186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19673" y="212447"/>
            <a:ext cx="6120144" cy="1031051"/>
          </a:xfrm>
          <a:prstGeom prst="rect">
            <a:avLst/>
          </a:prstGeom>
          <a:solidFill>
            <a:srgbClr val="00B0F0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500" dirty="0" err="1">
                <a:solidFill>
                  <a:srgbClr val="000066"/>
                </a:solidFill>
              </a:rPr>
              <a:t>Навчальна</a:t>
            </a:r>
            <a:r>
              <a:rPr lang="ru-RU" sz="2500" dirty="0">
                <a:solidFill>
                  <a:srgbClr val="000066"/>
                </a:solidFill>
              </a:rPr>
              <a:t> </a:t>
            </a:r>
            <a:r>
              <a:rPr lang="ru-RU" sz="2500" dirty="0" err="1">
                <a:solidFill>
                  <a:srgbClr val="000066"/>
                </a:solidFill>
              </a:rPr>
              <a:t>дисципліна</a:t>
            </a:r>
            <a:endParaRPr lang="ru-RU" sz="2500" dirty="0">
              <a:solidFill>
                <a:srgbClr val="000066"/>
              </a:solidFill>
            </a:endParaRPr>
          </a:p>
          <a:p>
            <a:pPr algn="ctr"/>
            <a:r>
              <a:rPr lang="ru-RU" sz="2800" dirty="0">
                <a:solidFill>
                  <a:srgbClr val="000066"/>
                </a:solidFill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«</a:t>
            </a:r>
            <a:r>
              <a:rPr lang="uk-UA" sz="3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Професійна кар’єра маркетолога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217169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6561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512705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39553" y="1916832"/>
            <a:ext cx="8064896" cy="44935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0000CC"/>
                </a:solidFill>
              </a:rPr>
              <a:t>Директора з маркетингу: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</a:rPr>
              <a:t>«ТД «</a:t>
            </a:r>
            <a:r>
              <a:rPr lang="ru-RU" sz="2000" dirty="0" err="1">
                <a:solidFill>
                  <a:srgbClr val="0000CC"/>
                </a:solidFill>
              </a:rPr>
              <a:t>Маркет</a:t>
            </a:r>
            <a:r>
              <a:rPr lang="ru-RU" sz="2000" dirty="0">
                <a:solidFill>
                  <a:srgbClr val="0000CC"/>
                </a:solidFill>
              </a:rPr>
              <a:t> Групп»» (</a:t>
            </a:r>
            <a:r>
              <a:rPr lang="ru-RU" sz="2000" dirty="0" err="1">
                <a:solidFill>
                  <a:srgbClr val="0000CC"/>
                </a:solidFill>
              </a:rPr>
              <a:t>корпорація</a:t>
            </a:r>
            <a:r>
              <a:rPr lang="ru-RU" sz="2000" dirty="0">
                <a:solidFill>
                  <a:srgbClr val="0000CC"/>
                </a:solidFill>
              </a:rPr>
              <a:t> «Логос»);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0000CC"/>
                </a:solidFill>
              </a:rPr>
              <a:t>Кондитерська</a:t>
            </a:r>
            <a:r>
              <a:rPr lang="ru-RU" sz="2000" dirty="0">
                <a:solidFill>
                  <a:srgbClr val="0000CC"/>
                </a:solidFill>
              </a:rPr>
              <a:t> фабрика «КВІТЕНЬ» (</a:t>
            </a:r>
            <a:r>
              <a:rPr lang="ru-RU" sz="2000" dirty="0" err="1">
                <a:solidFill>
                  <a:srgbClr val="0000CC"/>
                </a:solidFill>
              </a:rPr>
              <a:t>корпорація</a:t>
            </a:r>
            <a:r>
              <a:rPr lang="ru-RU" sz="2000" dirty="0">
                <a:solidFill>
                  <a:srgbClr val="0000CC"/>
                </a:solidFill>
              </a:rPr>
              <a:t> «АТБ»);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</a:rPr>
              <a:t>ТОВ «Марком» / ТОВ «СНЕК ЕКСПОРТ»;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</a:rPr>
              <a:t>ВАТ «</a:t>
            </a:r>
            <a:r>
              <a:rPr lang="en-US" sz="2000" dirty="0">
                <a:solidFill>
                  <a:srgbClr val="0000CC"/>
                </a:solidFill>
              </a:rPr>
              <a:t>PEREKOP bromine» (</a:t>
            </a:r>
            <a:r>
              <a:rPr lang="ru-RU" sz="2000" dirty="0" err="1">
                <a:solidFill>
                  <a:srgbClr val="0000CC"/>
                </a:solidFill>
              </a:rPr>
              <a:t>корпорація</a:t>
            </a:r>
            <a:r>
              <a:rPr lang="ru-RU" sz="2000" dirty="0">
                <a:solidFill>
                  <a:srgbClr val="0000CC"/>
                </a:solidFill>
              </a:rPr>
              <a:t> «ОЛЬВІЯ»);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0000CC"/>
                </a:solidFill>
              </a:rPr>
              <a:t>Начальника </a:t>
            </a:r>
            <a:r>
              <a:rPr lang="ru-RU" sz="2000" b="1" dirty="0" err="1">
                <a:solidFill>
                  <a:srgbClr val="0000CC"/>
                </a:solidFill>
              </a:rPr>
              <a:t>відділу</a:t>
            </a:r>
            <a:r>
              <a:rPr lang="ru-RU" sz="2000" b="1" dirty="0">
                <a:solidFill>
                  <a:srgbClr val="0000CC"/>
                </a:solidFill>
              </a:rPr>
              <a:t> маркетингу :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00CC"/>
                </a:solidFill>
              </a:rPr>
              <a:t> </a:t>
            </a:r>
            <a:r>
              <a:rPr lang="ru-RU" sz="2000" dirty="0">
                <a:solidFill>
                  <a:srgbClr val="0000CC"/>
                </a:solidFill>
              </a:rPr>
              <a:t>ПАТ «</a:t>
            </a:r>
            <a:r>
              <a:rPr lang="ru-RU" sz="2000" dirty="0" err="1">
                <a:solidFill>
                  <a:srgbClr val="0000CC"/>
                </a:solidFill>
              </a:rPr>
              <a:t>Кондитерська</a:t>
            </a:r>
            <a:r>
              <a:rPr lang="ru-RU" sz="2000" dirty="0">
                <a:solidFill>
                  <a:srgbClr val="0000CC"/>
                </a:solidFill>
              </a:rPr>
              <a:t> </a:t>
            </a:r>
            <a:r>
              <a:rPr lang="ru-RU" sz="2000" dirty="0" err="1">
                <a:solidFill>
                  <a:srgbClr val="0000CC"/>
                </a:solidFill>
              </a:rPr>
              <a:t>фірма</a:t>
            </a:r>
            <a:r>
              <a:rPr lang="ru-RU" sz="2000" dirty="0">
                <a:solidFill>
                  <a:srgbClr val="0000CC"/>
                </a:solidFill>
              </a:rPr>
              <a:t> „СВІТОЧ” (</a:t>
            </a:r>
            <a:r>
              <a:rPr lang="en-US" sz="2000" dirty="0">
                <a:solidFill>
                  <a:srgbClr val="0000CC"/>
                </a:solidFill>
              </a:rPr>
              <a:t>NESTLE group)</a:t>
            </a:r>
            <a:r>
              <a:rPr lang="uk-UA" sz="2000" dirty="0">
                <a:solidFill>
                  <a:srgbClr val="0000CC"/>
                </a:solidFill>
              </a:rPr>
              <a:t>;</a:t>
            </a:r>
            <a:r>
              <a:rPr lang="ru-RU" sz="2000" dirty="0">
                <a:solidFill>
                  <a:srgbClr val="0000CC"/>
                </a:solidFill>
              </a:rPr>
              <a:t>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CC"/>
                </a:solidFill>
              </a:rPr>
              <a:t>ТОВ «</a:t>
            </a:r>
            <a:r>
              <a:rPr lang="ru-RU" sz="2000" dirty="0" err="1">
                <a:solidFill>
                  <a:srgbClr val="0000CC"/>
                </a:solidFill>
              </a:rPr>
              <a:t>Віденська</a:t>
            </a:r>
            <a:r>
              <a:rPr lang="ru-RU" sz="2000" dirty="0">
                <a:solidFill>
                  <a:srgbClr val="0000CC"/>
                </a:solidFill>
              </a:rPr>
              <a:t> </a:t>
            </a:r>
            <a:r>
              <a:rPr lang="ru-RU" sz="2000" dirty="0" err="1">
                <a:solidFill>
                  <a:srgbClr val="0000CC"/>
                </a:solidFill>
              </a:rPr>
              <a:t>кава</a:t>
            </a:r>
            <a:r>
              <a:rPr lang="ru-RU" sz="2000" dirty="0">
                <a:solidFill>
                  <a:srgbClr val="0000CC"/>
                </a:solidFill>
              </a:rPr>
              <a:t>»),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 err="1">
                <a:solidFill>
                  <a:srgbClr val="0000CC"/>
                </a:solidFill>
              </a:rPr>
              <a:t>Комерційного</a:t>
            </a:r>
            <a:r>
              <a:rPr lang="ru-RU" sz="2000" b="1" dirty="0">
                <a:solidFill>
                  <a:srgbClr val="0000CC"/>
                </a:solidFill>
              </a:rPr>
              <a:t> директора </a:t>
            </a:r>
            <a:r>
              <a:rPr lang="ru-RU" sz="2000" dirty="0">
                <a:solidFill>
                  <a:srgbClr val="0000CC"/>
                </a:solidFill>
              </a:rPr>
              <a:t>ПІІ «УДО» </a:t>
            </a:r>
            <a:r>
              <a:rPr lang="ru-RU" sz="1800" dirty="0">
                <a:solidFill>
                  <a:srgbClr val="0000CC"/>
                </a:solidFill>
              </a:rPr>
              <a:t>– </a:t>
            </a:r>
            <a:r>
              <a:rPr lang="ru-RU" sz="1800" dirty="0" err="1">
                <a:solidFill>
                  <a:srgbClr val="0000CC"/>
                </a:solidFill>
              </a:rPr>
              <a:t>офіційного</a:t>
            </a:r>
            <a:r>
              <a:rPr lang="ru-RU" sz="1800" dirty="0">
                <a:solidFill>
                  <a:srgbClr val="0000CC"/>
                </a:solidFill>
              </a:rPr>
              <a:t> та </a:t>
            </a:r>
            <a:r>
              <a:rPr lang="ru-RU" sz="1800" dirty="0" err="1">
                <a:solidFill>
                  <a:srgbClr val="0000CC"/>
                </a:solidFill>
              </a:rPr>
              <a:t>ексклюзивного</a:t>
            </a:r>
            <a:r>
              <a:rPr lang="ru-RU" sz="1800" dirty="0">
                <a:solidFill>
                  <a:srgbClr val="0000CC"/>
                </a:solidFill>
              </a:rPr>
              <a:t> </a:t>
            </a:r>
            <a:r>
              <a:rPr lang="ru-RU" sz="1800" dirty="0" err="1">
                <a:solidFill>
                  <a:srgbClr val="0000CC"/>
                </a:solidFill>
              </a:rPr>
              <a:t>дистриб’ютора</a:t>
            </a:r>
            <a:r>
              <a:rPr lang="ru-RU" sz="1800" dirty="0">
                <a:solidFill>
                  <a:srgbClr val="0000CC"/>
                </a:solidFill>
              </a:rPr>
              <a:t> </a:t>
            </a:r>
            <a:r>
              <a:rPr lang="ru-RU" sz="1800" dirty="0" err="1">
                <a:solidFill>
                  <a:srgbClr val="0000CC"/>
                </a:solidFill>
              </a:rPr>
              <a:t>продукції</a:t>
            </a:r>
            <a:r>
              <a:rPr lang="ru-RU" sz="1800" dirty="0">
                <a:solidFill>
                  <a:srgbClr val="0000CC"/>
                </a:solidFill>
              </a:rPr>
              <a:t> </a:t>
            </a:r>
            <a:r>
              <a:rPr lang="ru-RU" sz="1800" dirty="0" err="1">
                <a:solidFill>
                  <a:srgbClr val="0000CC"/>
                </a:solidFill>
              </a:rPr>
              <a:t>компанії</a:t>
            </a:r>
            <a:r>
              <a:rPr lang="ru-RU" sz="1800" dirty="0">
                <a:solidFill>
                  <a:srgbClr val="0000CC"/>
                </a:solidFill>
              </a:rPr>
              <a:t> </a:t>
            </a:r>
            <a:r>
              <a:rPr lang="en-US" sz="1800" dirty="0">
                <a:solidFill>
                  <a:srgbClr val="0000CC"/>
                </a:solidFill>
              </a:rPr>
              <a:t>Procter &amp; Gamble </a:t>
            </a:r>
            <a:r>
              <a:rPr lang="ru-RU" sz="1800" dirty="0">
                <a:solidFill>
                  <a:srgbClr val="0000CC"/>
                </a:solidFill>
              </a:rPr>
              <a:t>в </a:t>
            </a:r>
            <a:r>
              <a:rPr lang="ru-RU" sz="1800" dirty="0" err="1">
                <a:solidFill>
                  <a:srgbClr val="0000CC"/>
                </a:solidFill>
              </a:rPr>
              <a:t>Західній</a:t>
            </a:r>
            <a:r>
              <a:rPr lang="ru-RU" sz="1800" dirty="0">
                <a:solidFill>
                  <a:srgbClr val="0000CC"/>
                </a:solidFill>
              </a:rPr>
              <a:t> </a:t>
            </a:r>
            <a:r>
              <a:rPr lang="ru-RU" sz="1800" dirty="0" err="1">
                <a:solidFill>
                  <a:srgbClr val="0000CC"/>
                </a:solidFill>
              </a:rPr>
              <a:t>Україні</a:t>
            </a:r>
            <a:r>
              <a:rPr lang="ru-RU" sz="1800" dirty="0">
                <a:solidFill>
                  <a:srgbClr val="0000CC"/>
                </a:solidFill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0000CC"/>
                </a:solidFill>
              </a:rPr>
              <a:t>Проект-менеджера та консультанта з </a:t>
            </a:r>
            <a:r>
              <a:rPr lang="ru-RU" sz="2000" b="1" dirty="0" err="1">
                <a:solidFill>
                  <a:srgbClr val="0000CC"/>
                </a:solidFill>
              </a:rPr>
              <a:t>інвестиційних</a:t>
            </a:r>
            <a:r>
              <a:rPr lang="ru-RU" sz="2000" b="1" dirty="0">
                <a:solidFill>
                  <a:srgbClr val="0000CC"/>
                </a:solidFill>
              </a:rPr>
              <a:t> </a:t>
            </a:r>
            <a:r>
              <a:rPr lang="ru-RU" sz="2000" b="1" dirty="0" err="1">
                <a:solidFill>
                  <a:srgbClr val="0000CC"/>
                </a:solidFill>
              </a:rPr>
              <a:t>проектів</a:t>
            </a:r>
            <a:r>
              <a:rPr lang="ru-RU" sz="2000" b="1" dirty="0">
                <a:solidFill>
                  <a:srgbClr val="0000CC"/>
                </a:solidFill>
              </a:rPr>
              <a:t> </a:t>
            </a:r>
            <a:r>
              <a:rPr lang="ru-RU" sz="2000" dirty="0">
                <a:solidFill>
                  <a:srgbClr val="0000CC"/>
                </a:solidFill>
              </a:rPr>
              <a:t>ТОВ «</a:t>
            </a:r>
            <a:r>
              <a:rPr lang="ru-RU" sz="2000" dirty="0" err="1">
                <a:solidFill>
                  <a:srgbClr val="0000CC"/>
                </a:solidFill>
              </a:rPr>
              <a:t>Трайдент</a:t>
            </a:r>
            <a:r>
              <a:rPr lang="ru-RU" sz="2000" dirty="0">
                <a:solidFill>
                  <a:srgbClr val="0000CC"/>
                </a:solidFill>
              </a:rPr>
              <a:t> консалтинг та </a:t>
            </a:r>
            <a:r>
              <a:rPr lang="ru-RU" sz="2000" dirty="0" err="1">
                <a:solidFill>
                  <a:srgbClr val="0000CC"/>
                </a:solidFill>
              </a:rPr>
              <a:t>інвестиції</a:t>
            </a:r>
            <a:r>
              <a:rPr lang="ru-RU" sz="2000" dirty="0">
                <a:solidFill>
                  <a:srgbClr val="0000CC"/>
                </a:solidFill>
              </a:rPr>
              <a:t>».</a:t>
            </a:r>
            <a:br>
              <a:rPr lang="ru-RU" sz="1800" dirty="0">
                <a:solidFill>
                  <a:srgbClr val="0000CC"/>
                </a:solidFill>
              </a:rPr>
            </a:br>
            <a:r>
              <a:rPr lang="ru-RU" sz="1800" dirty="0">
                <a:solidFill>
                  <a:srgbClr val="0000CC"/>
                </a:solidFill>
              </a:rPr>
              <a:t>      </a:t>
            </a:r>
            <a:endParaRPr lang="ru-RU" sz="1800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1790" y="213608"/>
            <a:ext cx="5328592" cy="1631216"/>
          </a:xfrm>
          <a:prstGeom prst="rect">
            <a:avLst/>
          </a:prstGeom>
          <a:solidFill>
            <a:srgbClr val="00B0F0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rgbClr val="000066"/>
                </a:solidFill>
              </a:rPr>
              <a:t>Навчальна</a:t>
            </a:r>
            <a:r>
              <a:rPr lang="ru-RU" sz="2800" dirty="0">
                <a:solidFill>
                  <a:srgbClr val="000066"/>
                </a:solidFill>
              </a:rPr>
              <a:t> </a:t>
            </a:r>
            <a:r>
              <a:rPr lang="ru-RU" sz="2800" dirty="0" err="1">
                <a:solidFill>
                  <a:srgbClr val="000066"/>
                </a:solidFill>
              </a:rPr>
              <a:t>дисципліна</a:t>
            </a:r>
            <a:r>
              <a:rPr lang="ru-RU" sz="2800" dirty="0">
                <a:solidFill>
                  <a:srgbClr val="000066"/>
                </a:solidFill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«</a:t>
            </a:r>
            <a:r>
              <a:rPr lang="uk-UA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Професійна кар’єра маркетолога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08232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6561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512705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95636" y="3032375"/>
            <a:ext cx="6552728" cy="273921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err="1">
                <a:solidFill>
                  <a:srgbClr val="0000CC"/>
                </a:solidFill>
              </a:rPr>
              <a:t>Галузь</a:t>
            </a:r>
            <a:r>
              <a:rPr lang="ru-RU" sz="2800" i="1" dirty="0">
                <a:solidFill>
                  <a:srgbClr val="0000CC"/>
                </a:solidFill>
              </a:rPr>
              <a:t> </a:t>
            </a:r>
            <a:r>
              <a:rPr lang="ru-RU" sz="2800" i="1" dirty="0" err="1">
                <a:solidFill>
                  <a:srgbClr val="0000CC"/>
                </a:solidFill>
              </a:rPr>
              <a:t>знань</a:t>
            </a:r>
            <a:r>
              <a:rPr lang="ru-RU" sz="2800" i="1" dirty="0">
                <a:solidFill>
                  <a:srgbClr val="0000CC"/>
                </a:solidFill>
              </a:rPr>
              <a:t> : </a:t>
            </a:r>
          </a:p>
          <a:p>
            <a:pPr algn="ctr"/>
            <a:r>
              <a:rPr lang="ru-RU" sz="2800" b="1" dirty="0">
                <a:solidFill>
                  <a:srgbClr val="0000CC"/>
                </a:solidFill>
              </a:rPr>
              <a:t>07 </a:t>
            </a:r>
            <a:r>
              <a:rPr lang="ru-RU" sz="2800" b="1" dirty="0" err="1">
                <a:solidFill>
                  <a:srgbClr val="0000CC"/>
                </a:solidFill>
              </a:rPr>
              <a:t>Управління</a:t>
            </a:r>
            <a:r>
              <a:rPr lang="ru-RU" sz="2800" b="1" dirty="0">
                <a:solidFill>
                  <a:srgbClr val="0000CC"/>
                </a:solidFill>
              </a:rPr>
              <a:t> та </a:t>
            </a:r>
            <a:r>
              <a:rPr lang="ru-RU" sz="2800" b="1" dirty="0" err="1">
                <a:solidFill>
                  <a:srgbClr val="0000CC"/>
                </a:solidFill>
              </a:rPr>
              <a:t>адміністрування</a:t>
            </a:r>
            <a:endParaRPr lang="ru-RU" sz="2800" b="1" dirty="0">
              <a:solidFill>
                <a:srgbClr val="0000CC"/>
              </a:solidFill>
            </a:endParaRPr>
          </a:p>
          <a:p>
            <a:pPr algn="ctr"/>
            <a:endParaRPr lang="ru-RU" sz="2800" i="1" dirty="0">
              <a:solidFill>
                <a:srgbClr val="0000FF"/>
              </a:solidFill>
            </a:endParaRPr>
          </a:p>
          <a:p>
            <a:pPr algn="ctr"/>
            <a:r>
              <a:rPr lang="ru-RU" sz="2800" i="1" dirty="0">
                <a:solidFill>
                  <a:srgbClr val="0000FF"/>
                </a:solidFill>
              </a:rPr>
              <a:t>Предмет </a:t>
            </a:r>
            <a:r>
              <a:rPr lang="ru-RU" sz="2800" i="1" dirty="0" err="1">
                <a:solidFill>
                  <a:srgbClr val="0000FF"/>
                </a:solidFill>
              </a:rPr>
              <a:t>призначений</a:t>
            </a:r>
            <a:r>
              <a:rPr lang="ru-RU" sz="2800" i="1" dirty="0">
                <a:solidFill>
                  <a:srgbClr val="0000FF"/>
                </a:solidFill>
              </a:rPr>
              <a:t> для </a:t>
            </a:r>
            <a:r>
              <a:rPr lang="ru-RU" sz="2800" i="1" dirty="0" err="1">
                <a:solidFill>
                  <a:srgbClr val="0000FF"/>
                </a:solidFill>
              </a:rPr>
              <a:t>спеціальності</a:t>
            </a:r>
            <a:r>
              <a:rPr lang="ru-RU" sz="2800" i="1" dirty="0">
                <a:solidFill>
                  <a:srgbClr val="0000FF"/>
                </a:solidFill>
              </a:rPr>
              <a:t>  </a:t>
            </a:r>
            <a:r>
              <a:rPr lang="ru-RU" sz="3000" dirty="0">
                <a:solidFill>
                  <a:srgbClr val="0000FF"/>
                </a:solidFill>
                <a:latin typeface="Arial Narrow" panose="020B0606020202030204" pitchFamily="34" charset="0"/>
              </a:rPr>
              <a:t>075 Маркетинг </a:t>
            </a:r>
          </a:p>
          <a:p>
            <a:pPr algn="ctr"/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1790" y="332656"/>
            <a:ext cx="5328592" cy="1754326"/>
          </a:xfrm>
          <a:prstGeom prst="rect">
            <a:avLst/>
          </a:prstGeom>
          <a:solidFill>
            <a:srgbClr val="00B0F0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rgbClr val="000066"/>
                </a:solidFill>
              </a:rPr>
              <a:t>Навчальна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  <a:r>
              <a:rPr lang="ru-RU" sz="3600" dirty="0" err="1">
                <a:solidFill>
                  <a:srgbClr val="000066"/>
                </a:solidFill>
              </a:rPr>
              <a:t>дисципліна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«</a:t>
            </a:r>
            <a:r>
              <a:rPr lang="uk-UA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Професійна кар’єра маркетолога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»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0FFF27-3745-48FC-B760-E17A385D847C}"/>
              </a:ext>
            </a:extLst>
          </p:cNvPr>
          <p:cNvSpPr txBox="1"/>
          <p:nvPr/>
        </p:nvSpPr>
        <p:spPr>
          <a:xfrm>
            <a:off x="448685" y="5571673"/>
            <a:ext cx="8353464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err="1">
                <a:solidFill>
                  <a:srgbClr val="0000CC"/>
                </a:solidFill>
              </a:rPr>
              <a:t>Мова</a:t>
            </a:r>
            <a:r>
              <a:rPr lang="ru-RU" sz="2800" i="1" dirty="0">
                <a:solidFill>
                  <a:srgbClr val="0000CC"/>
                </a:solidFill>
              </a:rPr>
              <a:t> </a:t>
            </a:r>
            <a:r>
              <a:rPr lang="ru-RU" sz="2800" i="1" dirty="0" err="1">
                <a:solidFill>
                  <a:srgbClr val="0000CC"/>
                </a:solidFill>
              </a:rPr>
              <a:t>викладання</a:t>
            </a:r>
            <a:r>
              <a:rPr lang="ru-RU" sz="2800" i="1" dirty="0">
                <a:solidFill>
                  <a:srgbClr val="0000CC"/>
                </a:solidFill>
              </a:rPr>
              <a:t> - </a:t>
            </a:r>
            <a:r>
              <a:rPr lang="ru-RU" sz="2800" b="1" dirty="0" err="1">
                <a:solidFill>
                  <a:srgbClr val="0000CC"/>
                </a:solidFill>
              </a:rPr>
              <a:t>українська</a:t>
            </a:r>
            <a:r>
              <a:rPr lang="ru-RU" sz="2800" dirty="0">
                <a:solidFill>
                  <a:srgbClr val="0000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67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6561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512705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95000" y="2258869"/>
            <a:ext cx="8353464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err="1">
                <a:solidFill>
                  <a:srgbClr val="0000CC"/>
                </a:solidFill>
              </a:rPr>
              <a:t>Загальний</a:t>
            </a:r>
            <a:r>
              <a:rPr lang="ru-RU" sz="2800" i="1" dirty="0">
                <a:solidFill>
                  <a:srgbClr val="0000CC"/>
                </a:solidFill>
              </a:rPr>
              <a:t> </a:t>
            </a:r>
            <a:r>
              <a:rPr lang="ru-RU" sz="2800" i="1" dirty="0" err="1">
                <a:solidFill>
                  <a:srgbClr val="0000CC"/>
                </a:solidFill>
              </a:rPr>
              <a:t>обсяг</a:t>
            </a:r>
            <a:r>
              <a:rPr lang="ru-RU" sz="2800" i="1" dirty="0">
                <a:solidFill>
                  <a:srgbClr val="0000CC"/>
                </a:solidFill>
              </a:rPr>
              <a:t>:  </a:t>
            </a:r>
          </a:p>
          <a:p>
            <a:pPr algn="ctr"/>
            <a:r>
              <a:rPr lang="ru-RU" sz="2800" b="1" dirty="0">
                <a:solidFill>
                  <a:srgbClr val="0000CC"/>
                </a:solidFill>
              </a:rPr>
              <a:t>4 </a:t>
            </a:r>
            <a:r>
              <a:rPr lang="ru-RU" sz="2800" b="1" dirty="0" err="1">
                <a:solidFill>
                  <a:srgbClr val="0000CC"/>
                </a:solidFill>
              </a:rPr>
              <a:t>кредити</a:t>
            </a:r>
            <a:r>
              <a:rPr lang="ru-RU" sz="2800" b="1" dirty="0">
                <a:solidFill>
                  <a:srgbClr val="0000CC"/>
                </a:solidFill>
              </a:rPr>
              <a:t> ЄКТС (120 годин)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008" y="3232463"/>
            <a:ext cx="8353464" cy="138499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rgbClr val="0000CC"/>
                </a:solidFill>
              </a:rPr>
              <a:t>Форма </a:t>
            </a:r>
            <a:r>
              <a:rPr lang="ru-RU" sz="2800" i="1" dirty="0" err="1">
                <a:solidFill>
                  <a:srgbClr val="0000CC"/>
                </a:solidFill>
              </a:rPr>
              <a:t>підсумкового</a:t>
            </a:r>
            <a:r>
              <a:rPr lang="ru-RU" sz="2800" i="1" dirty="0">
                <a:solidFill>
                  <a:srgbClr val="0000CC"/>
                </a:solidFill>
              </a:rPr>
              <a:t> контролю: </a:t>
            </a:r>
          </a:p>
          <a:p>
            <a:pPr algn="ctr"/>
            <a:r>
              <a:rPr lang="ru-RU" sz="2800" b="1" dirty="0" err="1">
                <a:solidFill>
                  <a:srgbClr val="0000CC"/>
                </a:solidFill>
              </a:rPr>
              <a:t>диференційований</a:t>
            </a:r>
            <a:r>
              <a:rPr lang="ru-RU" sz="2800" b="1" dirty="0">
                <a:solidFill>
                  <a:srgbClr val="0000CC"/>
                </a:solidFill>
              </a:rPr>
              <a:t> </a:t>
            </a:r>
            <a:r>
              <a:rPr lang="ru-RU" sz="2800" b="1" dirty="0" err="1">
                <a:solidFill>
                  <a:srgbClr val="0000CC"/>
                </a:solidFill>
              </a:rPr>
              <a:t>залік</a:t>
            </a:r>
            <a:r>
              <a:rPr lang="ru-RU" sz="2800" b="1" dirty="0">
                <a:solidFill>
                  <a:srgbClr val="0000CC"/>
                </a:solidFill>
              </a:rPr>
              <a:t> </a:t>
            </a:r>
          </a:p>
          <a:p>
            <a:pPr algn="ctr"/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008" y="4204245"/>
            <a:ext cx="8353464" cy="138499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err="1">
                <a:solidFill>
                  <a:srgbClr val="0000CC"/>
                </a:solidFill>
              </a:rPr>
              <a:t>Термін</a:t>
            </a:r>
            <a:r>
              <a:rPr lang="ru-RU" sz="2800" i="1" dirty="0">
                <a:solidFill>
                  <a:srgbClr val="0000CC"/>
                </a:solidFill>
              </a:rPr>
              <a:t> </a:t>
            </a:r>
            <a:r>
              <a:rPr lang="ru-RU" sz="2800" i="1" dirty="0" err="1">
                <a:solidFill>
                  <a:srgbClr val="0000CC"/>
                </a:solidFill>
              </a:rPr>
              <a:t>викладання</a:t>
            </a:r>
            <a:r>
              <a:rPr lang="ru-RU" sz="2800" i="1" dirty="0">
                <a:solidFill>
                  <a:srgbClr val="0000CC"/>
                </a:solidFill>
              </a:rPr>
              <a:t>: </a:t>
            </a:r>
          </a:p>
          <a:p>
            <a:pPr algn="ctr"/>
            <a:r>
              <a:rPr lang="ru-RU" sz="2800" b="1" dirty="0">
                <a:solidFill>
                  <a:srgbClr val="0000CC"/>
                </a:solidFill>
              </a:rPr>
              <a:t>1-й семестр, 1,2 </a:t>
            </a:r>
            <a:r>
              <a:rPr lang="ru-RU" sz="2800" b="1" dirty="0" err="1">
                <a:solidFill>
                  <a:srgbClr val="0000CC"/>
                </a:solidFill>
              </a:rPr>
              <a:t>чверті</a:t>
            </a:r>
            <a:endParaRPr lang="ru-RU" sz="2800" b="1" dirty="0">
              <a:solidFill>
                <a:srgbClr val="0000CC"/>
              </a:solidFill>
            </a:endParaRPr>
          </a:p>
          <a:p>
            <a:pPr algn="ctr"/>
            <a:r>
              <a:rPr lang="ru-RU" sz="2800" dirty="0">
                <a:solidFill>
                  <a:srgbClr val="0000CC"/>
                </a:solidFill>
              </a:rPr>
              <a:t>4 год./</a:t>
            </a:r>
            <a:r>
              <a:rPr lang="ru-RU" sz="2800" dirty="0" err="1">
                <a:solidFill>
                  <a:srgbClr val="0000CC"/>
                </a:solidFill>
              </a:rPr>
              <a:t>тиждень</a:t>
            </a:r>
            <a:r>
              <a:rPr lang="ru-RU" sz="2800" dirty="0">
                <a:solidFill>
                  <a:srgbClr val="0000CC"/>
                </a:solidFill>
              </a:rPr>
              <a:t> (13 </a:t>
            </a:r>
            <a:r>
              <a:rPr lang="ru-RU" sz="2800" dirty="0" err="1">
                <a:solidFill>
                  <a:srgbClr val="0000CC"/>
                </a:solidFill>
              </a:rPr>
              <a:t>тижн</a:t>
            </a:r>
            <a:r>
              <a:rPr lang="ru-RU" sz="2800" dirty="0">
                <a:solidFill>
                  <a:srgbClr val="0000CC"/>
                </a:solidFill>
              </a:rPr>
              <a:t>. = 11+2)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1790" y="404664"/>
            <a:ext cx="5328592" cy="1754326"/>
          </a:xfrm>
          <a:prstGeom prst="rect">
            <a:avLst/>
          </a:prstGeom>
          <a:solidFill>
            <a:srgbClr val="00B0F0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rgbClr val="000066"/>
                </a:solidFill>
              </a:rPr>
              <a:t>Навчальна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  <a:r>
              <a:rPr lang="ru-RU" sz="3600" dirty="0" err="1">
                <a:solidFill>
                  <a:srgbClr val="000066"/>
                </a:solidFill>
              </a:rPr>
              <a:t>дисципліна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«</a:t>
            </a:r>
            <a:r>
              <a:rPr lang="uk-UA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Професійна кар’єра маркетолога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83163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6561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512705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95536" y="2132856"/>
            <a:ext cx="8136904" cy="169277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ctr"/>
            <a:r>
              <a:rPr lang="uk-UA" sz="2400" dirty="0"/>
              <a:t>Робочі матеріали з дисципліни будуть викладені на платформі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Moodle</a:t>
            </a:r>
            <a:r>
              <a:rPr lang="uk-UA" sz="2400" dirty="0"/>
              <a:t> в </a:t>
            </a:r>
            <a:r>
              <a:rPr lang="en-US" sz="2400" dirty="0"/>
              <a:t>Office 365 </a:t>
            </a:r>
            <a:r>
              <a:rPr lang="uk-UA" sz="2400" dirty="0"/>
              <a:t>на сторінці предмету</a:t>
            </a:r>
            <a:r>
              <a:rPr lang="ru-RU" sz="2400" dirty="0"/>
              <a:t>: </a:t>
            </a:r>
            <a:r>
              <a:rPr lang="ru-RU" sz="2800" b="1" dirty="0">
                <a:solidFill>
                  <a:srgbClr val="FF0000"/>
                </a:solidFill>
              </a:rPr>
              <a:t>«ПРОФЕСІЙНА КАР’ЄРА МАРКЕТОЛОГА (</a:t>
            </a:r>
            <a:r>
              <a:rPr lang="ru-RU" sz="2800" b="1" dirty="0" err="1">
                <a:solidFill>
                  <a:srgbClr val="FF0000"/>
                </a:solidFill>
              </a:rPr>
              <a:t>Яцентюк</a:t>
            </a:r>
            <a:r>
              <a:rPr lang="ru-RU" sz="2800" b="1" dirty="0">
                <a:solidFill>
                  <a:srgbClr val="FF0000"/>
                </a:solidFill>
              </a:rPr>
              <a:t> С.В.)» </a:t>
            </a:r>
            <a:r>
              <a:rPr lang="ru-RU" sz="2800" dirty="0"/>
              <a:t>за п</a:t>
            </a:r>
            <a:r>
              <a:rPr lang="uk-UA" sz="2800" dirty="0" err="1"/>
              <a:t>осиланням</a:t>
            </a:r>
            <a:r>
              <a:rPr lang="uk-UA" sz="2800" dirty="0"/>
              <a:t>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1790" y="284455"/>
            <a:ext cx="5328592" cy="1754326"/>
          </a:xfrm>
          <a:prstGeom prst="rect">
            <a:avLst/>
          </a:prstGeom>
          <a:solidFill>
            <a:srgbClr val="00B0F0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rgbClr val="000066"/>
                </a:solidFill>
              </a:rPr>
              <a:t>Навчальна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  <a:r>
              <a:rPr lang="ru-RU" sz="3600" dirty="0" err="1">
                <a:solidFill>
                  <a:srgbClr val="000066"/>
                </a:solidFill>
              </a:rPr>
              <a:t>дисципліна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«</a:t>
            </a:r>
            <a:r>
              <a:rPr lang="uk-UA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Професійна кар’єра маркетолога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»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3501009"/>
            <a:ext cx="3024336" cy="3024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3933056"/>
            <a:ext cx="5400601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CC"/>
                </a:solidFill>
                <a:hlinkClick r:id="rId6"/>
              </a:rPr>
              <a:t>https://do.nmu.org.ua/course/view.php?id=4921</a:t>
            </a:r>
            <a:r>
              <a:rPr lang="uk-UA" sz="2800" dirty="0">
                <a:solidFill>
                  <a:srgbClr val="0000CC"/>
                </a:solidFill>
              </a:rPr>
              <a:t> </a:t>
            </a:r>
            <a:r>
              <a:rPr lang="ru-RU" sz="1100" dirty="0">
                <a:solidFill>
                  <a:srgbClr val="0000CC"/>
                </a:solidFill>
              </a:rPr>
              <a:t>   </a:t>
            </a:r>
            <a:endParaRPr lang="ru-RU" sz="11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39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6561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512705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18472" y="3933056"/>
            <a:ext cx="9036495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sz="7200" b="1" i="1" dirty="0">
                <a:solidFill>
                  <a:srgbClr val="008000"/>
                </a:solidFill>
                <a:latin typeface="+mj-lt"/>
              </a:rPr>
              <a:t>Дякую за увагу!</a:t>
            </a:r>
            <a:endParaRPr lang="ru-RU" sz="7200" b="1" i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1790" y="260648"/>
            <a:ext cx="5328592" cy="1754326"/>
          </a:xfrm>
          <a:prstGeom prst="rect">
            <a:avLst/>
          </a:prstGeom>
          <a:solidFill>
            <a:srgbClr val="00B0F0"/>
          </a:solidFill>
          <a:ln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rgbClr val="000066"/>
                </a:solidFill>
              </a:rPr>
              <a:t>Навчальна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  <a:r>
              <a:rPr lang="ru-RU" sz="3600" dirty="0" err="1">
                <a:solidFill>
                  <a:srgbClr val="000066"/>
                </a:solidFill>
              </a:rPr>
              <a:t>дисципліна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«</a:t>
            </a:r>
            <a:r>
              <a:rPr lang="uk-UA" sz="3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Професійна кар’єра маркетолога</a:t>
            </a:r>
            <a:r>
              <a:rPr lang="ru-RU" sz="3600" b="1" dirty="0">
                <a:solidFill>
                  <a:srgbClr val="000066"/>
                </a:solidFill>
                <a:latin typeface="Arial Narrow" panose="020B0606020202030204" pitchFamily="34" charset="0"/>
              </a:rPr>
              <a:t>»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725" y="2564904"/>
            <a:ext cx="9036495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sz="5400" b="1" i="1" dirty="0">
                <a:solidFill>
                  <a:srgbClr val="C00000"/>
                </a:solidFill>
                <a:latin typeface="+mj-lt"/>
              </a:rPr>
              <a:t>Чи є у Вас питання?</a:t>
            </a:r>
            <a:endParaRPr lang="ru-RU" sz="5400" b="1" i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377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32099</TotalTime>
  <Words>394</Words>
  <Application>Microsoft Office PowerPoint</Application>
  <PresentationFormat>Экран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Cambria</vt:lpstr>
      <vt:lpstr>Franklin Gothic Book</vt:lpstr>
      <vt:lpstr>Perpetua</vt:lpstr>
      <vt:lpstr>Wingdings</vt:lpstr>
      <vt:lpstr>Wingdings 2</vt:lpstr>
      <vt:lpstr>1_Справедливость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Sweet 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stas</dc:creator>
  <cp:lastModifiedBy>Яцентюк Станіслав Васильович</cp:lastModifiedBy>
  <cp:revision>1992</cp:revision>
  <dcterms:created xsi:type="dcterms:W3CDTF">2005-06-02T22:31:55Z</dcterms:created>
  <dcterms:modified xsi:type="dcterms:W3CDTF">2023-01-12T08:23:47Z</dcterms:modified>
</cp:coreProperties>
</file>