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06" r:id="rId2"/>
    <p:sldId id="281" r:id="rId3"/>
    <p:sldId id="263" r:id="rId4"/>
    <p:sldId id="285" r:id="rId5"/>
    <p:sldId id="286" r:id="rId6"/>
    <p:sldId id="287" r:id="rId7"/>
    <p:sldId id="293" r:id="rId8"/>
    <p:sldId id="297" r:id="rId9"/>
    <p:sldId id="294" r:id="rId10"/>
    <p:sldId id="295" r:id="rId11"/>
    <p:sldId id="296" r:id="rId12"/>
    <p:sldId id="288"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40348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14" name="TextBox 13"/>
          <p:cNvSpPr txBox="1"/>
          <p:nvPr userDrawn="1"/>
        </p:nvSpPr>
        <p:spPr>
          <a:xfrm>
            <a:off x="314325" y="4924928"/>
            <a:ext cx="1571625" cy="338554"/>
          </a:xfrm>
          <a:prstGeom prst="rect">
            <a:avLst/>
          </a:prstGeom>
          <a:noFill/>
        </p:spPr>
        <p:txBody>
          <a:bodyPr wrap="square" rtlCol="0">
            <a:spAutoFit/>
          </a:bodyPr>
          <a:lstStyle/>
          <a:p>
            <a:pPr algn="l"/>
            <a:r>
              <a:rPr lang="uk-UA" sz="1600" b="1" dirty="0"/>
              <a:t>Контакти: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31" name="Объект 28"/>
          <p:cNvSpPr>
            <a:spLocks noGrp="1"/>
          </p:cNvSpPr>
          <p:nvPr>
            <p:ph sz="quarter" idx="14" hasCustomPrompt="1"/>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контактний </a:t>
            </a:r>
            <a:r>
              <a:rPr lang="en-US" noProof="0" dirty="0"/>
              <a:t>e-mail</a:t>
            </a:r>
            <a:r>
              <a:rPr lang="uk-UA" noProof="0" dirty="0"/>
              <a:t> або номер телефону для </a:t>
            </a:r>
            <a:r>
              <a:rPr lang="uk-UA" noProof="0" dirty="0" err="1"/>
              <a:t>месенджера</a:t>
            </a:r>
            <a:endParaRPr lang="uk-UA" noProof="0" dirty="0"/>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168961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10" name="TextBox 9"/>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12" name="Текст 11"/>
          <p:cNvSpPr>
            <a:spLocks noGrp="1"/>
          </p:cNvSpPr>
          <p:nvPr>
            <p:ph type="body" sz="quarter" idx="10" hasCustomPrompt="1"/>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uk-UA" dirty="0"/>
              <a:t>НАЗВА СЛАЙДУ</a:t>
            </a:r>
            <a:endParaRPr lang="ru-RU" dirty="0"/>
          </a:p>
        </p:txBody>
      </p:sp>
      <p:sp>
        <p:nvSpPr>
          <p:cNvPr id="14"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176038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8" name="TextBox 7"/>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9"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363993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2346098"/>
            <a:ext cx="6174921" cy="2165803"/>
          </a:xfrm>
          <a:prstGeom prst="rect">
            <a:avLst/>
          </a:prstGeom>
        </p:spPr>
        <p:txBody>
          <a:bodyPr anchor="ctr"/>
          <a:lstStyle>
            <a:lvl1pPr>
              <a:defRPr sz="3200" b="1"/>
            </a:lvl1pPr>
          </a:lstStyle>
          <a:p>
            <a:r>
              <a:rPr lang="uk-UA" noProof="0" dirty="0"/>
              <a:t>Назва розділу</a:t>
            </a:r>
          </a:p>
        </p:txBody>
      </p:sp>
    </p:spTree>
    <p:extLst>
      <p:ext uri="{BB962C8B-B14F-4D97-AF65-F5344CB8AC3E}">
        <p14:creationId xmlns:p14="http://schemas.microsoft.com/office/powerpoint/2010/main" val="55666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434171"/>
            <a:ext cx="5977345" cy="571669"/>
          </a:xfrm>
          <a:prstGeom prst="rect">
            <a:avLst/>
          </a:prstGeom>
        </p:spPr>
        <p:txBody>
          <a:bodyPr anchor="b"/>
          <a:lstStyle>
            <a:lvl1pPr>
              <a:defRPr sz="3200" b="1"/>
            </a:lvl1pPr>
          </a:lstStyle>
          <a:p>
            <a:r>
              <a:rPr lang="uk-UA" noProof="0" dirty="0"/>
              <a:t>Назва розділу</a:t>
            </a:r>
          </a:p>
        </p:txBody>
      </p:sp>
      <p:sp>
        <p:nvSpPr>
          <p:cNvPr id="6" name="Текст 5"/>
          <p:cNvSpPr>
            <a:spLocks noGrp="1"/>
          </p:cNvSpPr>
          <p:nvPr>
            <p:ph type="body" sz="quarter" idx="10" hasCustomPrompt="1"/>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uk-UA" dirty="0"/>
              <a:t>Назва пункту</a:t>
            </a:r>
          </a:p>
          <a:p>
            <a:pPr lvl="0"/>
            <a:r>
              <a:rPr lang="uk-UA" dirty="0"/>
              <a:t>Назва пункту</a:t>
            </a:r>
          </a:p>
          <a:p>
            <a:pPr lvl="0"/>
            <a:r>
              <a:rPr lang="uk-UA" dirty="0"/>
              <a:t>Назва пункту</a:t>
            </a:r>
          </a:p>
          <a:p>
            <a:pPr lvl="0"/>
            <a:r>
              <a:rPr lang="uk-UA" dirty="0"/>
              <a:t>Назва пункту</a:t>
            </a:r>
            <a:endParaRPr lang="ru-RU" dirty="0"/>
          </a:p>
          <a:p>
            <a:pPr lvl="0"/>
            <a:endParaRPr lang="ru-RU" dirty="0"/>
          </a:p>
        </p:txBody>
      </p:sp>
      <p:cxnSp>
        <p:nvCxnSpPr>
          <p:cNvPr id="7" name="Прямая соединительная линия 6"/>
          <p:cNvCxnSpPr/>
          <p:nvPr userDrawn="1"/>
        </p:nvCxnSpPr>
        <p:spPr>
          <a:xfrm flipV="1">
            <a:off x="418035" y="1005840"/>
            <a:ext cx="6024327" cy="15776"/>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135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220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3C679B1-D206-3DF6-7081-9ED0442A29AE}"/>
              </a:ext>
            </a:extLst>
          </p:cNvPr>
          <p:cNvPicPr>
            <a:picLocks noChangeAspect="1"/>
          </p:cNvPicPr>
          <p:nvPr/>
        </p:nvPicPr>
        <p:blipFill>
          <a:blip r:embed="rId3"/>
          <a:stretch>
            <a:fillRect/>
          </a:stretch>
        </p:blipFill>
        <p:spPr>
          <a:xfrm>
            <a:off x="845386" y="5726955"/>
            <a:ext cx="1931403" cy="768737"/>
          </a:xfrm>
          <a:prstGeom prst="rect">
            <a:avLst/>
          </a:prstGeom>
        </p:spPr>
      </p:pic>
      <p:pic>
        <p:nvPicPr>
          <p:cNvPr id="5" name="Рисунок 4">
            <a:extLst>
              <a:ext uri="{FF2B5EF4-FFF2-40B4-BE49-F238E27FC236}">
                <a16:creationId xmlns:a16="http://schemas.microsoft.com/office/drawing/2014/main" id="{4E7B8795-0851-4E17-00CC-2E23ADFADBC0}"/>
              </a:ext>
            </a:extLst>
          </p:cNvPr>
          <p:cNvPicPr>
            <a:picLocks noChangeAspect="1"/>
          </p:cNvPicPr>
          <p:nvPr/>
        </p:nvPicPr>
        <p:blipFill>
          <a:blip r:embed="rId4"/>
          <a:stretch>
            <a:fillRect/>
          </a:stretch>
        </p:blipFill>
        <p:spPr>
          <a:xfrm>
            <a:off x="0" y="1592654"/>
            <a:ext cx="6724357" cy="2036240"/>
          </a:xfrm>
          <a:prstGeom prst="rect">
            <a:avLst/>
          </a:prstGeom>
        </p:spPr>
      </p:pic>
      <p:pic>
        <p:nvPicPr>
          <p:cNvPr id="6" name="Рисунок 5">
            <a:extLst>
              <a:ext uri="{FF2B5EF4-FFF2-40B4-BE49-F238E27FC236}">
                <a16:creationId xmlns:a16="http://schemas.microsoft.com/office/drawing/2014/main" id="{DD53410D-F0B2-11DE-4652-68E61949D63B}"/>
              </a:ext>
            </a:extLst>
          </p:cNvPr>
          <p:cNvPicPr>
            <a:picLocks noChangeAspect="1"/>
          </p:cNvPicPr>
          <p:nvPr/>
        </p:nvPicPr>
        <p:blipFill>
          <a:blip r:embed="rId5"/>
          <a:stretch>
            <a:fillRect/>
          </a:stretch>
        </p:blipFill>
        <p:spPr>
          <a:xfrm>
            <a:off x="264234" y="4058481"/>
            <a:ext cx="7523116" cy="999831"/>
          </a:xfrm>
          <a:prstGeom prst="rect">
            <a:avLst/>
          </a:prstGeom>
        </p:spPr>
      </p:pic>
      <p:pic>
        <p:nvPicPr>
          <p:cNvPr id="3" name="Рисунок 2">
            <a:extLst>
              <a:ext uri="{FF2B5EF4-FFF2-40B4-BE49-F238E27FC236}">
                <a16:creationId xmlns:a16="http://schemas.microsoft.com/office/drawing/2014/main" id="{11FF2EEC-A8A2-1461-5FCC-2AE92EF487A8}"/>
              </a:ext>
            </a:extLst>
          </p:cNvPr>
          <p:cNvPicPr>
            <a:picLocks noChangeAspect="1"/>
          </p:cNvPicPr>
          <p:nvPr/>
        </p:nvPicPr>
        <p:blipFill>
          <a:blip r:embed="rId6"/>
          <a:stretch>
            <a:fillRect/>
          </a:stretch>
        </p:blipFill>
        <p:spPr>
          <a:xfrm>
            <a:off x="3017801" y="5235738"/>
            <a:ext cx="1603387" cy="1603387"/>
          </a:xfrm>
          <a:prstGeom prst="rect">
            <a:avLst/>
          </a:prstGeom>
        </p:spPr>
      </p:pic>
      <p:pic>
        <p:nvPicPr>
          <p:cNvPr id="7" name="Рисунок 6">
            <a:extLst>
              <a:ext uri="{FF2B5EF4-FFF2-40B4-BE49-F238E27FC236}">
                <a16:creationId xmlns:a16="http://schemas.microsoft.com/office/drawing/2014/main" id="{DC371A19-C7D0-DFFA-0A4A-6A20711B5BA6}"/>
              </a:ext>
            </a:extLst>
          </p:cNvPr>
          <p:cNvPicPr>
            <a:picLocks noChangeAspect="1"/>
          </p:cNvPicPr>
          <p:nvPr/>
        </p:nvPicPr>
        <p:blipFill>
          <a:blip r:embed="rId7"/>
          <a:stretch>
            <a:fillRect/>
          </a:stretch>
        </p:blipFill>
        <p:spPr>
          <a:xfrm>
            <a:off x="4937663" y="5154456"/>
            <a:ext cx="1365622" cy="1341236"/>
          </a:xfrm>
          <a:prstGeom prst="rect">
            <a:avLst/>
          </a:prstGeom>
        </p:spPr>
      </p:pic>
    </p:spTree>
    <p:extLst>
      <p:ext uri="{BB962C8B-B14F-4D97-AF65-F5344CB8AC3E}">
        <p14:creationId xmlns:p14="http://schemas.microsoft.com/office/powerpoint/2010/main" val="279030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a:xfrm>
            <a:off x="176009" y="220890"/>
            <a:ext cx="11817327" cy="511794"/>
          </a:xfrm>
        </p:spPr>
        <p:txBody>
          <a:bodyPr/>
          <a:lstStyle/>
          <a:p>
            <a:pPr algn="ctr"/>
            <a:r>
              <a:rPr lang="uk-UA" sz="3200" b="1" dirty="0">
                <a:solidFill>
                  <a:srgbClr val="0070C0"/>
                </a:solidFill>
                <a:latin typeface="Neris" panose="00000800000000000000" pitchFamily="50" charset="-52"/>
              </a:rPr>
              <a:t>Освітні компоненти</a:t>
            </a:r>
            <a:endParaRPr lang="ru-RU" sz="3200" dirty="0">
              <a:solidFill>
                <a:srgbClr val="0070C0"/>
              </a:solidFill>
              <a:latin typeface="Neris" panose="00000800000000000000" pitchFamily="50" charset="-52"/>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399486" y="1093761"/>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Ф1 Вступ до спеціальності</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Ф4 </a:t>
            </a:r>
            <a:r>
              <a:rPr kumimoji="0" lang="ru-RU" sz="2800" b="0" i="0" u="none" strike="noStrike" kern="1200" cap="none" spc="0" normalizeH="0" baseline="0" noProof="0" dirty="0" err="1">
                <a:ln>
                  <a:noFill/>
                </a:ln>
                <a:solidFill>
                  <a:srgbClr val="0070C0"/>
                </a:solidFill>
                <a:effectLst/>
                <a:uLnTx/>
                <a:uFillTx/>
                <a:latin typeface="Neris" panose="00000800000000000000" pitchFamily="50" charset="-52"/>
              </a:rPr>
              <a:t>Основи</a:t>
            </a: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 </a:t>
            </a:r>
            <a:r>
              <a:rPr kumimoji="0" lang="ru-RU" sz="2800" b="0" i="0" u="none" strike="noStrike" kern="1200" cap="none" spc="0" normalizeH="0" baseline="0" noProof="0" dirty="0" err="1">
                <a:ln>
                  <a:noFill/>
                </a:ln>
                <a:solidFill>
                  <a:srgbClr val="0070C0"/>
                </a:solidFill>
                <a:effectLst/>
                <a:uLnTx/>
                <a:uFillTx/>
                <a:latin typeface="Neris" panose="00000800000000000000" pitchFamily="50" charset="-52"/>
              </a:rPr>
              <a:t>медіаграмотності</a:t>
            </a:r>
            <a:endParaRPr kumimoji="0" lang="uk-UA" sz="2800" b="0" i="0" u="none" strike="noStrike" kern="1200" cap="none" spc="0" normalizeH="0" baseline="0" noProof="0" dirty="0">
              <a:ln>
                <a:noFill/>
              </a:ln>
              <a:solidFill>
                <a:srgbClr val="0070C0"/>
              </a:solidFill>
              <a:effectLst/>
              <a:uLnTx/>
              <a:uFillTx/>
              <a:latin typeface="Neris" panose="00000800000000000000" pitchFamily="50" charset="-52"/>
            </a:endParaRP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6 Політологія</a:t>
            </a:r>
            <a:endParaRPr kumimoji="0" lang="uk-UA" sz="2800" b="0" i="0" u="none" strike="noStrike" kern="1200" cap="none" spc="0" normalizeH="0" baseline="0" noProof="0" dirty="0">
              <a:ln>
                <a:noFill/>
              </a:ln>
              <a:solidFill>
                <a:srgbClr val="0070C0"/>
              </a:solidFill>
              <a:effectLst/>
              <a:uLnTx/>
              <a:uFillTx/>
              <a:latin typeface="Neris" panose="00000800000000000000" pitchFamily="50" charset="-52"/>
            </a:endParaRP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6 Правознавство</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lang="uk-UA" b="0" dirty="0">
                <a:solidFill>
                  <a:srgbClr val="0070C0"/>
                </a:solidFill>
                <a:latin typeface="Neris" panose="00000800000000000000" pitchFamily="50" charset="-52"/>
              </a:rPr>
              <a:t>Ф8 Теорія і методика журналістської творчості</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Ф10 Радіожурналістика</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lang="uk-UA" b="0" dirty="0">
                <a:solidFill>
                  <a:srgbClr val="0070C0"/>
                </a:solidFill>
                <a:latin typeface="Neris" panose="00000800000000000000" pitchFamily="50" charset="-52"/>
              </a:rPr>
              <a:t>Ф11 Тележурналістика</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Ф13 Інтернет-</a:t>
            </a:r>
            <a:r>
              <a:rPr lang="uk-UA" b="0" dirty="0">
                <a:solidFill>
                  <a:srgbClr val="0070C0"/>
                </a:solidFill>
                <a:latin typeface="Neris" panose="00000800000000000000" pitchFamily="50" charset="-52"/>
              </a:rPr>
              <a:t>журналістика</a:t>
            </a:r>
            <a:endParaRPr kumimoji="0" lang="uk-UA" sz="2800" b="0" i="0" u="none" strike="noStrike" kern="1200" cap="none" spc="0" normalizeH="0" baseline="0" noProof="0" dirty="0">
              <a:ln>
                <a:noFill/>
              </a:ln>
              <a:solidFill>
                <a:srgbClr val="0070C0"/>
              </a:solidFill>
              <a:effectLst/>
              <a:uLnTx/>
              <a:uFillTx/>
              <a:latin typeface="Neris" panose="00000800000000000000" pitchFamily="50" charset="-52"/>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0669" y="451776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805" y="4705457"/>
            <a:ext cx="1003935" cy="1419860"/>
          </a:xfrm>
          <a:prstGeom prst="rect">
            <a:avLst/>
          </a:prstGeom>
          <a:noFill/>
        </p:spPr>
      </p:pic>
      <p:pic>
        <p:nvPicPr>
          <p:cNvPr id="2" name="Рисунок 1">
            <a:extLst>
              <a:ext uri="{FF2B5EF4-FFF2-40B4-BE49-F238E27FC236}">
                <a16:creationId xmlns:a16="http://schemas.microsoft.com/office/drawing/2014/main" id="{FA31572C-35C1-604C-FD20-FD85B1C60BBB}"/>
              </a:ext>
            </a:extLst>
          </p:cNvPr>
          <p:cNvPicPr>
            <a:picLocks noChangeAspect="1"/>
          </p:cNvPicPr>
          <p:nvPr/>
        </p:nvPicPr>
        <p:blipFill>
          <a:blip r:embed="rId4"/>
          <a:stretch>
            <a:fillRect/>
          </a:stretch>
        </p:blipFill>
        <p:spPr>
          <a:xfrm>
            <a:off x="7337511" y="4613693"/>
            <a:ext cx="1603387" cy="1603387"/>
          </a:xfrm>
          <a:prstGeom prst="rect">
            <a:avLst/>
          </a:prstGeom>
        </p:spPr>
      </p:pic>
    </p:spTree>
    <p:extLst>
      <p:ext uri="{BB962C8B-B14F-4D97-AF65-F5344CB8AC3E}">
        <p14:creationId xmlns:p14="http://schemas.microsoft.com/office/powerpoint/2010/main" val="325534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a:xfrm>
            <a:off x="176009" y="220889"/>
            <a:ext cx="11817327" cy="527961"/>
          </a:xfrm>
        </p:spPr>
        <p:txBody>
          <a:bodyPr/>
          <a:lstStyle/>
          <a:p>
            <a:pPr algn="ctr"/>
            <a:r>
              <a:rPr lang="uk-UA" sz="3200" b="1" dirty="0">
                <a:solidFill>
                  <a:srgbClr val="0070C0"/>
                </a:solidFill>
                <a:latin typeface="Neris" panose="00000800000000000000" pitchFamily="50" charset="-52"/>
              </a:rPr>
              <a:t>Освітні компоненти</a:t>
            </a:r>
            <a:endParaRPr lang="ru-RU" sz="3200" dirty="0">
              <a:solidFill>
                <a:srgbClr val="0070C0"/>
              </a:solidFill>
              <a:latin typeface="Neris" panose="00000800000000000000" pitchFamily="50" charset="-52"/>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351796" y="1046303"/>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Ф17  </a:t>
            </a:r>
            <a:r>
              <a:rPr kumimoji="0" lang="uk-UA" sz="2800" b="0" i="0" u="none" strike="noStrike" kern="1200" cap="none" spc="0" normalizeH="0" baseline="0" noProof="0" dirty="0" err="1">
                <a:ln>
                  <a:noFill/>
                </a:ln>
                <a:solidFill>
                  <a:srgbClr val="0070C0"/>
                </a:solidFill>
                <a:effectLst/>
                <a:uLnTx/>
                <a:uFillTx/>
                <a:latin typeface="Neris" panose="00000800000000000000" pitchFamily="50" charset="-52"/>
              </a:rPr>
              <a:t>Копірайтинг</a:t>
            </a:r>
            <a:endParaRPr kumimoji="0" lang="uk-UA" sz="2800" b="0" i="0" u="none" strike="noStrike" kern="1200" cap="none" spc="0" normalizeH="0" baseline="0" noProof="0" dirty="0">
              <a:ln>
                <a:noFill/>
              </a:ln>
              <a:solidFill>
                <a:srgbClr val="0070C0"/>
              </a:solidFill>
              <a:effectLst/>
              <a:uLnTx/>
              <a:uFillTx/>
              <a:latin typeface="Neris" panose="00000800000000000000" pitchFamily="50" charset="-52"/>
            </a:endParaRP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Ф20 </a:t>
            </a:r>
            <a:r>
              <a:rPr kumimoji="0" lang="ru-RU" sz="2800" b="0" i="0" u="none" strike="noStrike" kern="1200" cap="none" spc="0" normalizeH="0" baseline="0" noProof="0" dirty="0" err="1">
                <a:ln>
                  <a:noFill/>
                </a:ln>
                <a:solidFill>
                  <a:srgbClr val="0070C0"/>
                </a:solidFill>
                <a:effectLst/>
                <a:uLnTx/>
                <a:uFillTx/>
                <a:latin typeface="Neris" panose="00000800000000000000" pitchFamily="50" charset="-52"/>
              </a:rPr>
              <a:t>Методи</a:t>
            </a: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 </a:t>
            </a:r>
            <a:r>
              <a:rPr kumimoji="0" lang="ru-RU" sz="2800" b="0" i="0" u="none" strike="noStrike" kern="1200" cap="none" spc="0" normalizeH="0" baseline="0" noProof="0" dirty="0" err="1">
                <a:ln>
                  <a:noFill/>
                </a:ln>
                <a:solidFill>
                  <a:srgbClr val="0070C0"/>
                </a:solidFill>
                <a:effectLst/>
                <a:uLnTx/>
                <a:uFillTx/>
                <a:latin typeface="Neris" panose="00000800000000000000" pitchFamily="50" charset="-52"/>
              </a:rPr>
              <a:t>вивчення</a:t>
            </a: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 та </a:t>
            </a:r>
            <a:r>
              <a:rPr kumimoji="0" lang="ru-RU" sz="2800" b="0" i="0" u="none" strike="noStrike" kern="1200" cap="none" spc="0" normalizeH="0" baseline="0" noProof="0" dirty="0" err="1">
                <a:ln>
                  <a:noFill/>
                </a:ln>
                <a:solidFill>
                  <a:srgbClr val="0070C0"/>
                </a:solidFill>
                <a:effectLst/>
                <a:uLnTx/>
                <a:uFillTx/>
                <a:latin typeface="Neris" panose="00000800000000000000" pitchFamily="50" charset="-52"/>
              </a:rPr>
              <a:t>формування</a:t>
            </a: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 </a:t>
            </a:r>
            <a:r>
              <a:rPr kumimoji="0" lang="ru-RU" sz="2800" b="0" i="0" u="none" strike="noStrike" kern="1200" cap="none" spc="0" normalizeH="0" baseline="0" noProof="0" dirty="0" err="1">
                <a:ln>
                  <a:noFill/>
                </a:ln>
                <a:solidFill>
                  <a:srgbClr val="0070C0"/>
                </a:solidFill>
                <a:effectLst/>
                <a:uLnTx/>
                <a:uFillTx/>
                <a:latin typeface="Neris" panose="00000800000000000000" pitchFamily="50" charset="-52"/>
              </a:rPr>
              <a:t>громадської</a:t>
            </a: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 думки</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a:t>
            </a:r>
            <a:r>
              <a:rPr lang="uk-UA" b="0" dirty="0">
                <a:solidFill>
                  <a:srgbClr val="0070C0"/>
                </a:solidFill>
                <a:latin typeface="Neris" panose="00000800000000000000" pitchFamily="50" charset="-52"/>
                <a:cs typeface="Arial" panose="020B0604020202020204" pitchFamily="34" charset="0"/>
              </a:rPr>
              <a:t>21 </a:t>
            </a:r>
            <a:r>
              <a:rPr lang="en-US" b="0" dirty="0">
                <a:solidFill>
                  <a:srgbClr val="0070C0"/>
                </a:solidFill>
                <a:latin typeface="Neris" panose="00000800000000000000" pitchFamily="50" charset="-52"/>
                <a:cs typeface="Arial" panose="020B0604020202020204" pitchFamily="34" charset="0"/>
              </a:rPr>
              <a:t>SMM-</a:t>
            </a:r>
            <a:r>
              <a:rPr lang="uk-UA" b="0" dirty="0">
                <a:solidFill>
                  <a:srgbClr val="0070C0"/>
                </a:solidFill>
                <a:latin typeface="Neris" panose="00000800000000000000" pitchFamily="50" charset="-52"/>
                <a:cs typeface="Arial" panose="020B0604020202020204" pitchFamily="34" charset="0"/>
              </a:rPr>
              <a:t>журналістика</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 </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a:t>
            </a:r>
            <a:r>
              <a:rPr lang="uk-UA" b="0" dirty="0">
                <a:solidFill>
                  <a:srgbClr val="0070C0"/>
                </a:solidFill>
                <a:latin typeface="Neris" panose="00000800000000000000" pitchFamily="50" charset="-52"/>
                <a:cs typeface="Arial" panose="020B0604020202020204" pitchFamily="34" charset="0"/>
              </a:rPr>
              <a:t>23</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 Журналістський менеджмент</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Ф2</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6 Реклама та </a:t>
            </a:r>
            <a:r>
              <a:rPr kumimoji="0" lang="en-US"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PR</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lang="uk-UA" b="0" dirty="0">
                <a:solidFill>
                  <a:srgbClr val="0070C0"/>
                </a:solidFill>
                <a:latin typeface="Neris" panose="00000800000000000000" pitchFamily="50" charset="-52"/>
                <a:cs typeface="Arial" panose="020B0604020202020204" pitchFamily="34" charset="0"/>
              </a:rPr>
              <a:t>Ф27 </a:t>
            </a:r>
            <a:r>
              <a:rPr lang="uk-UA" b="0" dirty="0" err="1">
                <a:solidFill>
                  <a:srgbClr val="0070C0"/>
                </a:solidFill>
                <a:latin typeface="Neris" panose="00000800000000000000" pitchFamily="50" charset="-52"/>
                <a:cs typeface="Arial" panose="020B0604020202020204" pitchFamily="34" charset="0"/>
              </a:rPr>
              <a:t>Фактчекінг</a:t>
            </a:r>
            <a:endParaRPr lang="uk-UA" b="0" dirty="0">
              <a:solidFill>
                <a:srgbClr val="0070C0"/>
              </a:solidFill>
              <a:latin typeface="Neris" panose="00000800000000000000" pitchFamily="50" charset="-52"/>
              <a:cs typeface="Arial" panose="020B0604020202020204" pitchFamily="34" charset="0"/>
            </a:endParaRP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Ф28 </a:t>
            </a:r>
            <a:r>
              <a:rPr kumimoji="0" lang="en-US"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Data</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-журналістика</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lang="uk-UA" b="0" dirty="0">
                <a:solidFill>
                  <a:srgbClr val="0070C0"/>
                </a:solidFill>
                <a:latin typeface="Neris" panose="00000800000000000000" pitchFamily="50" charset="-52"/>
                <a:cs typeface="Arial" panose="020B0604020202020204" pitchFamily="34" charset="0"/>
              </a:rPr>
              <a:t>С1 Промислова журналістика</a:t>
            </a:r>
            <a:endParaRPr kumimoji="0" lang="uk-UA" sz="2800" b="0" i="0" u="none" strike="noStrike" kern="1200" cap="none" spc="0" normalizeH="0" baseline="0" noProof="0" dirty="0">
              <a:ln>
                <a:noFill/>
              </a:ln>
              <a:solidFill>
                <a:srgbClr val="0070C0"/>
              </a:solidFill>
              <a:effectLst/>
              <a:uLnTx/>
              <a:uFillTx/>
              <a:latin typeface="Neris" panose="00000800000000000000" pitchFamily="50" charset="-52"/>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9267" y="4488233"/>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3576" y="4705457"/>
            <a:ext cx="1003935" cy="1419860"/>
          </a:xfrm>
          <a:prstGeom prst="rect">
            <a:avLst/>
          </a:prstGeom>
          <a:noFill/>
        </p:spPr>
      </p:pic>
      <p:pic>
        <p:nvPicPr>
          <p:cNvPr id="2" name="Рисунок 1">
            <a:extLst>
              <a:ext uri="{FF2B5EF4-FFF2-40B4-BE49-F238E27FC236}">
                <a16:creationId xmlns:a16="http://schemas.microsoft.com/office/drawing/2014/main" id="{0F1B900D-529B-5DAC-9BB2-3A6782B26F7D}"/>
              </a:ext>
            </a:extLst>
          </p:cNvPr>
          <p:cNvPicPr>
            <a:picLocks noChangeAspect="1"/>
          </p:cNvPicPr>
          <p:nvPr/>
        </p:nvPicPr>
        <p:blipFill>
          <a:blip r:embed="rId4"/>
          <a:stretch>
            <a:fillRect/>
          </a:stretch>
        </p:blipFill>
        <p:spPr>
          <a:xfrm>
            <a:off x="7445190" y="4689862"/>
            <a:ext cx="1603387" cy="1603387"/>
          </a:xfrm>
          <a:prstGeom prst="rect">
            <a:avLst/>
          </a:prstGeom>
        </p:spPr>
      </p:pic>
    </p:spTree>
    <p:extLst>
      <p:ext uri="{BB962C8B-B14F-4D97-AF65-F5344CB8AC3E}">
        <p14:creationId xmlns:p14="http://schemas.microsoft.com/office/powerpoint/2010/main" val="110978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rgbClr val="0070C0"/>
                </a:solidFill>
              </a:rPr>
              <a:t>Вибіркова частина</a:t>
            </a:r>
            <a:endParaRPr lang="ru-RU" dirty="0">
              <a:solidFill>
                <a:srgbClr val="0070C0"/>
              </a:solidFill>
            </a:endParaRPr>
          </a:p>
        </p:txBody>
      </p:sp>
      <p:sp>
        <p:nvSpPr>
          <p:cNvPr id="4" name="Текст 3"/>
          <p:cNvSpPr>
            <a:spLocks noGrp="1"/>
          </p:cNvSpPr>
          <p:nvPr>
            <p:ph type="body" sz="quarter" idx="10"/>
          </p:nvPr>
        </p:nvSpPr>
        <p:spPr>
          <a:xfrm>
            <a:off x="332015" y="1433294"/>
            <a:ext cx="5977345" cy="5424706"/>
          </a:xfrm>
        </p:spPr>
        <p:txBody>
          <a:bodyPr/>
          <a:lstStyle/>
          <a:p>
            <a:pPr marL="342900" indent="-342900">
              <a:buFont typeface="Arial" panose="020B0604020202020204" pitchFamily="34" charset="0"/>
              <a:buChar char="•"/>
            </a:pPr>
            <a:r>
              <a:rPr lang="uk-UA" sz="2400" dirty="0">
                <a:solidFill>
                  <a:srgbClr val="0070C0"/>
                </a:solidFill>
                <a:latin typeface="Neris Light" panose="00000400000000000000" pitchFamily="50" charset="-52"/>
              </a:rPr>
              <a:t>Дисципліни за вибором студента надають можливість формувати компетентності із суміжних галузей знань та/або поглиблений рівень фахових </a:t>
            </a:r>
            <a:r>
              <a:rPr lang="uk-UA" sz="2400" dirty="0" err="1">
                <a:solidFill>
                  <a:srgbClr val="0070C0"/>
                </a:solidFill>
                <a:latin typeface="Neris Light" panose="00000400000000000000" pitchFamily="50" charset="-52"/>
              </a:rPr>
              <a:t>компетентностей</a:t>
            </a:r>
            <a:r>
              <a:rPr lang="uk-UA" sz="2400" dirty="0">
                <a:solidFill>
                  <a:srgbClr val="0070C0"/>
                </a:solidFill>
                <a:latin typeface="Neris Light" panose="00000400000000000000" pitchFamily="50" charset="-52"/>
              </a:rPr>
              <a:t>. </a:t>
            </a:r>
          </a:p>
          <a:p>
            <a:pPr marL="342900" indent="-342900">
              <a:buFont typeface="Arial" panose="020B0604020202020204" pitchFamily="34" charset="0"/>
              <a:buChar char="•"/>
            </a:pPr>
            <a:r>
              <a:rPr lang="uk-UA" sz="2400" dirty="0">
                <a:solidFill>
                  <a:srgbClr val="0070C0"/>
                </a:solidFill>
                <a:latin typeface="Neris Light" panose="00000400000000000000" pitchFamily="50" charset="-52"/>
              </a:rPr>
              <a:t>Освітня програма поєднує аудиторне та онлайн-навчання індивідуально та у командах методами ділових ігор, розв’язання кейсів, розробки і захисту самостійних </a:t>
            </a:r>
            <a:r>
              <a:rPr lang="uk-UA" sz="2400" dirty="0" err="1">
                <a:solidFill>
                  <a:srgbClr val="0070C0"/>
                </a:solidFill>
                <a:latin typeface="Neris Light" panose="00000400000000000000" pitchFamily="50" charset="-52"/>
              </a:rPr>
              <a:t>проєктів</a:t>
            </a:r>
            <a:r>
              <a:rPr lang="uk-UA" sz="2400" dirty="0">
                <a:solidFill>
                  <a:srgbClr val="0070C0"/>
                </a:solidFill>
                <a:latin typeface="Neris Light" panose="00000400000000000000" pitchFamily="50" charset="-52"/>
              </a:rPr>
              <a:t>, написання </a:t>
            </a:r>
            <a:r>
              <a:rPr lang="uk-UA" sz="2400" dirty="0" err="1">
                <a:solidFill>
                  <a:srgbClr val="0070C0"/>
                </a:solidFill>
                <a:latin typeface="Neris Light" panose="00000400000000000000" pitchFamily="50" charset="-52"/>
              </a:rPr>
              <a:t>есеїв</a:t>
            </a:r>
            <a:r>
              <a:rPr lang="uk-UA" sz="2400" dirty="0">
                <a:solidFill>
                  <a:srgbClr val="0070C0"/>
                </a:solidFill>
                <a:latin typeface="Neris Light" panose="00000400000000000000" pitchFamily="50" charset="-52"/>
              </a:rPr>
              <a:t>, складання списку ідей тощо.</a:t>
            </a:r>
          </a:p>
        </p:txBody>
      </p:sp>
      <p:pic>
        <p:nvPicPr>
          <p:cNvPr id="5" name="Рисунок 1">
            <a:extLst>
              <a:ext uri="{FF2B5EF4-FFF2-40B4-BE49-F238E27FC236}">
                <a16:creationId xmlns:a16="http://schemas.microsoft.com/office/drawing/2014/main" id="{F05F130C-4C1B-403A-83F7-FF751F59F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3300" y="58461"/>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F2A482A8-AD56-459E-B02B-4133F209CD2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7352" y="216716"/>
            <a:ext cx="1003935" cy="1419860"/>
          </a:xfrm>
          <a:prstGeom prst="rect">
            <a:avLst/>
          </a:prstGeom>
          <a:noFill/>
        </p:spPr>
      </p:pic>
      <p:pic>
        <p:nvPicPr>
          <p:cNvPr id="3" name="Рисунок 2">
            <a:extLst>
              <a:ext uri="{FF2B5EF4-FFF2-40B4-BE49-F238E27FC236}">
                <a16:creationId xmlns:a16="http://schemas.microsoft.com/office/drawing/2014/main" id="{8D04F922-22E7-AB50-0CCC-512E1EFF237F}"/>
              </a:ext>
            </a:extLst>
          </p:cNvPr>
          <p:cNvPicPr>
            <a:picLocks noChangeAspect="1"/>
          </p:cNvPicPr>
          <p:nvPr/>
        </p:nvPicPr>
        <p:blipFill>
          <a:blip r:embed="rId4"/>
          <a:stretch>
            <a:fillRect/>
          </a:stretch>
        </p:blipFill>
        <p:spPr>
          <a:xfrm>
            <a:off x="8455600" y="124952"/>
            <a:ext cx="1603387" cy="1603387"/>
          </a:xfrm>
          <a:prstGeom prst="rect">
            <a:avLst/>
          </a:prstGeom>
        </p:spPr>
      </p:pic>
    </p:spTree>
    <p:extLst>
      <p:ext uri="{BB962C8B-B14F-4D97-AF65-F5344CB8AC3E}">
        <p14:creationId xmlns:p14="http://schemas.microsoft.com/office/powerpoint/2010/main" val="271134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88998" y="1493823"/>
            <a:ext cx="6584833" cy="5281203"/>
          </a:xfrm>
        </p:spPr>
        <p:txBody>
          <a:bodyPr/>
          <a:lstStyle/>
          <a:p>
            <a:r>
              <a:rPr lang="uk-UA" sz="2400" dirty="0">
                <a:solidFill>
                  <a:srgbClr val="0070C0"/>
                </a:solidFill>
                <a:effectLst/>
                <a:latin typeface="+mn-lt"/>
                <a:ea typeface="Times New Roman" panose="02020603050405020304" pitchFamily="18" charset="0"/>
              </a:rPr>
              <a:t>    </a:t>
            </a:r>
            <a:r>
              <a:rPr lang="uk-UA" sz="2000" dirty="0">
                <a:solidFill>
                  <a:srgbClr val="0070C0"/>
                </a:solidFill>
                <a:effectLst/>
                <a:latin typeface="Neris Light" panose="00000400000000000000" pitchFamily="50" charset="-52"/>
                <a:ea typeface="Times New Roman" panose="02020603050405020304" pitchFamily="18" charset="0"/>
              </a:rPr>
              <a:t>Розроблено робочою групою у складі: </a:t>
            </a:r>
            <a:br>
              <a:rPr lang="uk-UA" sz="2000" dirty="0">
                <a:solidFill>
                  <a:srgbClr val="0070C0"/>
                </a:solidFill>
                <a:effectLst/>
                <a:latin typeface="Neris Light" panose="00000400000000000000" pitchFamily="50" charset="-52"/>
                <a:ea typeface="Times New Roman" panose="02020603050405020304" pitchFamily="18" charset="0"/>
              </a:rPr>
            </a:br>
            <a:br>
              <a:rPr lang="uk-UA" sz="2000" b="0" dirty="0">
                <a:solidFill>
                  <a:srgbClr val="0070C0"/>
                </a:solidFill>
                <a:effectLst/>
                <a:latin typeface="Neris Light" panose="00000400000000000000" pitchFamily="50" charset="-52"/>
                <a:ea typeface="Times New Roman" panose="02020603050405020304" pitchFamily="18" charset="0"/>
              </a:rPr>
            </a:br>
            <a:r>
              <a:rPr lang="uk-UA" sz="2000" b="0" dirty="0">
                <a:solidFill>
                  <a:srgbClr val="0070C0"/>
                </a:solidFill>
                <a:effectLst/>
                <a:latin typeface="Neris Light" panose="00000400000000000000" pitchFamily="50" charset="-52"/>
                <a:ea typeface="Times New Roman" panose="02020603050405020304" pitchFamily="18" charset="0"/>
              </a:rPr>
              <a:t>	</a:t>
            </a:r>
            <a:r>
              <a:rPr lang="uk-UA" sz="2000" dirty="0">
                <a:solidFill>
                  <a:srgbClr val="0070C0"/>
                </a:solidFill>
                <a:effectLst/>
                <a:latin typeface="Neris Light" panose="00000400000000000000" pitchFamily="50" charset="-52"/>
                <a:ea typeface="Times New Roman" panose="02020603050405020304" pitchFamily="18" charset="0"/>
              </a:rPr>
              <a:t>Голова робочої групи: </a:t>
            </a:r>
            <a:br>
              <a:rPr lang="uk-UA" sz="2000" b="0" dirty="0">
                <a:solidFill>
                  <a:srgbClr val="0070C0"/>
                </a:solidFill>
                <a:effectLst/>
                <a:latin typeface="Neris Light" panose="00000400000000000000" pitchFamily="50" charset="-52"/>
                <a:ea typeface="Times New Roman" panose="02020603050405020304" pitchFamily="18" charset="0"/>
              </a:rPr>
            </a:br>
            <a:r>
              <a:rPr lang="uk-UA" sz="2000" b="0" dirty="0">
                <a:solidFill>
                  <a:srgbClr val="0070C0"/>
                </a:solidFill>
                <a:effectLst/>
                <a:latin typeface="Neris Light" panose="00000400000000000000" pitchFamily="50" charset="-52"/>
                <a:ea typeface="Times New Roman" panose="02020603050405020304" pitchFamily="18" charset="0"/>
              </a:rPr>
              <a:t>1. Касян Сергій Якович, </a:t>
            </a:r>
            <a:r>
              <a:rPr lang="uk-UA" sz="2000" b="0" dirty="0" err="1">
                <a:solidFill>
                  <a:srgbClr val="0070C0"/>
                </a:solidFill>
                <a:effectLst/>
                <a:latin typeface="Neris Light" panose="00000400000000000000" pitchFamily="50" charset="-52"/>
                <a:ea typeface="Times New Roman" panose="02020603050405020304" pitchFamily="18" charset="0"/>
              </a:rPr>
              <a:t>к.е.н</a:t>
            </a:r>
            <a:r>
              <a:rPr lang="uk-UA" sz="2000" b="0" dirty="0">
                <a:solidFill>
                  <a:srgbClr val="0070C0"/>
                </a:solidFill>
                <a:effectLst/>
                <a:latin typeface="Neris Light" panose="00000400000000000000" pitchFamily="50" charset="-52"/>
                <a:ea typeface="Times New Roman" panose="02020603050405020304" pitchFamily="18" charset="0"/>
              </a:rPr>
              <a:t>., доцент, завідувач кафедри маркетингу Національного технічного університету «Дніпровська політехніка» </a:t>
            </a:r>
            <a:br>
              <a:rPr lang="uk-UA" sz="2000" b="0" dirty="0">
                <a:solidFill>
                  <a:srgbClr val="0070C0"/>
                </a:solidFill>
                <a:effectLst/>
                <a:latin typeface="Neris Light" panose="00000400000000000000" pitchFamily="50" charset="-52"/>
                <a:ea typeface="Times New Roman" panose="02020603050405020304" pitchFamily="18" charset="0"/>
              </a:rPr>
            </a:br>
            <a:r>
              <a:rPr lang="uk-UA" sz="2000" b="0" dirty="0">
                <a:solidFill>
                  <a:srgbClr val="0070C0"/>
                </a:solidFill>
                <a:effectLst/>
                <a:latin typeface="Neris Light" panose="00000400000000000000" pitchFamily="50" charset="-52"/>
                <a:ea typeface="Times New Roman" panose="02020603050405020304" pitchFamily="18" charset="0"/>
              </a:rPr>
              <a:t>	</a:t>
            </a:r>
            <a:r>
              <a:rPr lang="uk-UA" sz="2000" dirty="0">
                <a:solidFill>
                  <a:srgbClr val="0070C0"/>
                </a:solidFill>
                <a:effectLst/>
                <a:latin typeface="Neris Light" panose="00000400000000000000" pitchFamily="50" charset="-52"/>
                <a:ea typeface="Times New Roman" panose="02020603050405020304" pitchFamily="18" charset="0"/>
              </a:rPr>
              <a:t>Члени робочої групи: </a:t>
            </a:r>
            <a:br>
              <a:rPr lang="uk-UA" sz="2000" b="0" dirty="0">
                <a:solidFill>
                  <a:srgbClr val="0070C0"/>
                </a:solidFill>
                <a:effectLst/>
                <a:latin typeface="Neris Light" panose="00000400000000000000" pitchFamily="50" charset="-52"/>
                <a:ea typeface="Times New Roman" panose="02020603050405020304" pitchFamily="18" charset="0"/>
              </a:rPr>
            </a:br>
            <a:r>
              <a:rPr lang="uk-UA" sz="2000" b="0" dirty="0">
                <a:solidFill>
                  <a:srgbClr val="0070C0"/>
                </a:solidFill>
                <a:effectLst/>
                <a:latin typeface="Neris Light" panose="00000400000000000000" pitchFamily="50" charset="-52"/>
                <a:ea typeface="Times New Roman" panose="02020603050405020304" pitchFamily="18" charset="0"/>
              </a:rPr>
              <a:t>1. Гусак Н.А., </a:t>
            </a:r>
            <a:r>
              <a:rPr lang="uk-UA" sz="2000" b="0" dirty="0" err="1">
                <a:solidFill>
                  <a:srgbClr val="0070C0"/>
                </a:solidFill>
                <a:effectLst/>
                <a:latin typeface="Neris Light" panose="00000400000000000000" pitchFamily="50" charset="-52"/>
                <a:ea typeface="Times New Roman" panose="02020603050405020304" pitchFamily="18" charset="0"/>
              </a:rPr>
              <a:t>к.ф.н</a:t>
            </a:r>
            <a:r>
              <a:rPr lang="uk-UA" sz="2000" b="0" dirty="0">
                <a:solidFill>
                  <a:srgbClr val="0070C0"/>
                </a:solidFill>
                <a:effectLst/>
                <a:latin typeface="Neris Light" panose="00000400000000000000" pitchFamily="50" charset="-52"/>
                <a:ea typeface="Times New Roman" panose="02020603050405020304" pitchFamily="18" charset="0"/>
              </a:rPr>
              <a:t>., доцент кафедри маркетингу, доцент </a:t>
            </a:r>
            <a:br>
              <a:rPr lang="uk-UA" sz="2000" b="0" dirty="0">
                <a:solidFill>
                  <a:srgbClr val="0070C0"/>
                </a:solidFill>
                <a:effectLst/>
                <a:latin typeface="Neris Light" panose="00000400000000000000" pitchFamily="50" charset="-52"/>
                <a:ea typeface="Times New Roman" panose="02020603050405020304" pitchFamily="18" charset="0"/>
              </a:rPr>
            </a:br>
            <a:r>
              <a:rPr lang="uk-UA" sz="2000" b="0" dirty="0">
                <a:solidFill>
                  <a:srgbClr val="0070C0"/>
                </a:solidFill>
                <a:effectLst/>
                <a:latin typeface="Neris Light" panose="00000400000000000000" pitchFamily="50" charset="-52"/>
                <a:ea typeface="Times New Roman" panose="02020603050405020304" pitchFamily="18" charset="0"/>
              </a:rPr>
              <a:t>2. </a:t>
            </a:r>
            <a:r>
              <a:rPr lang="uk-UA" sz="2000" b="0" dirty="0" err="1">
                <a:solidFill>
                  <a:srgbClr val="0070C0"/>
                </a:solidFill>
                <a:effectLst/>
                <a:latin typeface="Neris Light" panose="00000400000000000000" pitchFamily="50" charset="-52"/>
                <a:ea typeface="Times New Roman" panose="02020603050405020304" pitchFamily="18" charset="0"/>
              </a:rPr>
              <a:t>Куваєва</a:t>
            </a:r>
            <a:r>
              <a:rPr lang="uk-UA" sz="2000" b="0" dirty="0">
                <a:solidFill>
                  <a:srgbClr val="0070C0"/>
                </a:solidFill>
                <a:effectLst/>
                <a:latin typeface="Neris Light" panose="00000400000000000000" pitchFamily="50" charset="-52"/>
                <a:ea typeface="Times New Roman" panose="02020603050405020304" pitchFamily="18" charset="0"/>
              </a:rPr>
              <a:t> Тетяна Володимирівна, </a:t>
            </a:r>
            <a:r>
              <a:rPr lang="uk-UA" sz="2000" b="0" dirty="0" err="1">
                <a:solidFill>
                  <a:srgbClr val="0070C0"/>
                </a:solidFill>
                <a:effectLst/>
                <a:latin typeface="Neris Light" panose="00000400000000000000" pitchFamily="50" charset="-52"/>
                <a:ea typeface="Times New Roman" panose="02020603050405020304" pitchFamily="18" charset="0"/>
              </a:rPr>
              <a:t>к.е.н</a:t>
            </a:r>
            <a:r>
              <a:rPr lang="uk-UA" sz="2000" b="0" dirty="0">
                <a:solidFill>
                  <a:srgbClr val="0070C0"/>
                </a:solidFill>
                <a:effectLst/>
                <a:latin typeface="Neris Light" panose="00000400000000000000" pitchFamily="50" charset="-52"/>
                <a:ea typeface="Times New Roman" panose="02020603050405020304" pitchFamily="18" charset="0"/>
              </a:rPr>
              <a:t>., доцент кафедри маркетингу Національного технічного університету «Дніпровська політехніка» </a:t>
            </a:r>
            <a:br>
              <a:rPr lang="uk-UA" sz="2000" b="0" dirty="0">
                <a:solidFill>
                  <a:srgbClr val="0070C0"/>
                </a:solidFill>
                <a:effectLst/>
                <a:latin typeface="Neris Light" panose="00000400000000000000" pitchFamily="50" charset="-52"/>
                <a:ea typeface="Times New Roman" panose="02020603050405020304" pitchFamily="18" charset="0"/>
              </a:rPr>
            </a:br>
            <a:r>
              <a:rPr lang="uk-UA" sz="2000" b="0" dirty="0">
                <a:solidFill>
                  <a:srgbClr val="0070C0"/>
                </a:solidFill>
                <a:effectLst/>
                <a:latin typeface="Neris Light" panose="00000400000000000000" pitchFamily="50" charset="-52"/>
                <a:ea typeface="Times New Roman" panose="02020603050405020304" pitchFamily="18" charset="0"/>
              </a:rPr>
              <a:t>3. Шинкаренко Н.В., </a:t>
            </a:r>
            <a:r>
              <a:rPr lang="uk-UA" sz="2000" b="0" dirty="0" err="1">
                <a:solidFill>
                  <a:srgbClr val="0070C0"/>
                </a:solidFill>
                <a:effectLst/>
                <a:latin typeface="Neris Light" panose="00000400000000000000" pitchFamily="50" charset="-52"/>
                <a:ea typeface="Times New Roman" panose="02020603050405020304" pitchFamily="18" charset="0"/>
              </a:rPr>
              <a:t>к.е.н</a:t>
            </a:r>
            <a:r>
              <a:rPr lang="uk-UA" sz="2000" b="0" dirty="0">
                <a:solidFill>
                  <a:srgbClr val="0070C0"/>
                </a:solidFill>
                <a:effectLst/>
                <a:latin typeface="Neris Light" panose="00000400000000000000" pitchFamily="50" charset="-52"/>
                <a:ea typeface="Times New Roman" panose="02020603050405020304" pitchFamily="18" charset="0"/>
              </a:rPr>
              <a:t>., доцент, доцент кафедри маркетингу  Національного технічного університету «Дніпровська політехніка». </a:t>
            </a:r>
            <a:br>
              <a:rPr lang="uk-UA" sz="2000" b="0" dirty="0">
                <a:solidFill>
                  <a:srgbClr val="0070C0"/>
                </a:solidFill>
                <a:effectLst/>
                <a:latin typeface="Neris Light" panose="00000400000000000000" pitchFamily="50" charset="-52"/>
                <a:ea typeface="Times New Roman" panose="02020603050405020304" pitchFamily="18" charset="0"/>
              </a:rPr>
            </a:br>
            <a:r>
              <a:rPr lang="uk-UA" sz="2000" b="0" dirty="0">
                <a:solidFill>
                  <a:srgbClr val="0070C0"/>
                </a:solidFill>
                <a:effectLst/>
                <a:latin typeface="Neris Light" panose="00000400000000000000" pitchFamily="50" charset="-52"/>
                <a:ea typeface="Times New Roman" panose="02020603050405020304" pitchFamily="18" charset="0"/>
              </a:rPr>
              <a:t>4. </a:t>
            </a:r>
            <a:r>
              <a:rPr lang="uk-UA" sz="2000" b="0" dirty="0" err="1">
                <a:solidFill>
                  <a:srgbClr val="0070C0"/>
                </a:solidFill>
                <a:effectLst/>
                <a:latin typeface="Neris Light" panose="00000400000000000000" pitchFamily="50" charset="-52"/>
                <a:ea typeface="Times New Roman" panose="02020603050405020304" pitchFamily="18" charset="0"/>
              </a:rPr>
              <a:t>Пілова</a:t>
            </a:r>
            <a:r>
              <a:rPr lang="uk-UA" sz="2000" b="0" dirty="0">
                <a:solidFill>
                  <a:srgbClr val="0070C0"/>
                </a:solidFill>
                <a:effectLst/>
                <a:latin typeface="Neris Light" panose="00000400000000000000" pitchFamily="50" charset="-52"/>
                <a:ea typeface="Times New Roman" panose="02020603050405020304" pitchFamily="18" charset="0"/>
              </a:rPr>
              <a:t> Катерина Петрівна, </a:t>
            </a:r>
            <a:r>
              <a:rPr lang="uk-UA" sz="2000" b="0" dirty="0" err="1">
                <a:solidFill>
                  <a:srgbClr val="0070C0"/>
                </a:solidFill>
                <a:effectLst/>
                <a:latin typeface="Neris Light" panose="00000400000000000000" pitchFamily="50" charset="-52"/>
                <a:ea typeface="Times New Roman" panose="02020603050405020304" pitchFamily="18" charset="0"/>
              </a:rPr>
              <a:t>к.е.н</a:t>
            </a:r>
            <a:r>
              <a:rPr lang="uk-UA" sz="2000" b="0" dirty="0">
                <a:solidFill>
                  <a:srgbClr val="0070C0"/>
                </a:solidFill>
                <a:effectLst/>
                <a:latin typeface="Neris Light" panose="00000400000000000000" pitchFamily="50" charset="-52"/>
                <a:ea typeface="Times New Roman" panose="02020603050405020304" pitchFamily="18" charset="0"/>
              </a:rPr>
              <a:t>., доцент, доцент кафедри маркетингу, доцент Національного технічного університету «Дніпровська політехніка».</a:t>
            </a:r>
            <a:endParaRPr lang="ru-RU" sz="2000" b="0" dirty="0">
              <a:solidFill>
                <a:srgbClr val="0070C0"/>
              </a:solidFill>
              <a:latin typeface="Neris Light" panose="00000400000000000000" pitchFamily="50" charset="-52"/>
            </a:endParaRPr>
          </a:p>
        </p:txBody>
      </p:sp>
      <p:pic>
        <p:nvPicPr>
          <p:cNvPr id="5" name="Рисунок 1">
            <a:extLst>
              <a:ext uri="{FF2B5EF4-FFF2-40B4-BE49-F238E27FC236}">
                <a16:creationId xmlns:a16="http://schemas.microsoft.com/office/drawing/2014/main" id="{C2EA25F2-1905-45AD-A981-340CDD532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885" y="15079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C04C5B3E-C12E-48BC-B60F-4F78E74FBFC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532" y="374222"/>
            <a:ext cx="1003935" cy="1419860"/>
          </a:xfrm>
          <a:prstGeom prst="rect">
            <a:avLst/>
          </a:prstGeom>
          <a:noFill/>
        </p:spPr>
      </p:pic>
      <p:pic>
        <p:nvPicPr>
          <p:cNvPr id="3" name="Рисунок 2">
            <a:extLst>
              <a:ext uri="{FF2B5EF4-FFF2-40B4-BE49-F238E27FC236}">
                <a16:creationId xmlns:a16="http://schemas.microsoft.com/office/drawing/2014/main" id="{F30C6A1F-7717-9409-034B-D8F34B1C8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683" y="281707"/>
            <a:ext cx="1604891" cy="1604891"/>
          </a:xfrm>
          <a:prstGeom prst="rect">
            <a:avLst/>
          </a:prstGeom>
        </p:spPr>
      </p:pic>
    </p:spTree>
    <p:extLst>
      <p:ext uri="{BB962C8B-B14F-4D97-AF65-F5344CB8AC3E}">
        <p14:creationId xmlns:p14="http://schemas.microsoft.com/office/powerpoint/2010/main" val="68971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698739" y="453803"/>
            <a:ext cx="10601866" cy="4071711"/>
          </a:xfrm>
        </p:spPr>
        <p:txBody>
          <a:bodyPr/>
          <a:lstStyle/>
          <a:p>
            <a:pPr algn="ctr"/>
            <a:r>
              <a:rPr lang="uk-UA" sz="2400" b="0" dirty="0">
                <a:solidFill>
                  <a:schemeClr val="accent4">
                    <a:lumMod val="60000"/>
                    <a:lumOff val="40000"/>
                  </a:schemeClr>
                </a:solidFill>
                <a:effectLst/>
                <a:latin typeface="Neris Light" panose="00000400000000000000" pitchFamily="50" charset="-52"/>
                <a:ea typeface="Times New Roman" panose="02020603050405020304" pitchFamily="18" charset="0"/>
              </a:rPr>
              <a:t>      </a:t>
            </a:r>
            <a:r>
              <a:rPr lang="uk-UA" sz="2400" dirty="0">
                <a:solidFill>
                  <a:schemeClr val="accent4">
                    <a:lumMod val="60000"/>
                    <a:lumOff val="40000"/>
                  </a:schemeClr>
                </a:solidFill>
                <a:effectLst/>
                <a:latin typeface="Neris Light" panose="00000400000000000000" pitchFamily="50" charset="-52"/>
                <a:ea typeface="Times New Roman" panose="02020603050405020304" pitchFamily="18" charset="0"/>
              </a:rPr>
              <a:t>Користувачі освітньо-професійної програми: </a:t>
            </a:r>
          </a:p>
          <a:p>
            <a:pPr algn="just"/>
            <a:endParaRPr lang="uk-UA" sz="2400" dirty="0">
              <a:solidFill>
                <a:schemeClr val="accent4">
                  <a:lumMod val="60000"/>
                  <a:lumOff val="40000"/>
                </a:schemeClr>
              </a:solidFill>
              <a:effectLst/>
              <a:latin typeface="Neris Light" panose="00000400000000000000" pitchFamily="50" charset="-52"/>
              <a:ea typeface="Times New Roman" panose="02020603050405020304" pitchFamily="18" charset="0"/>
            </a:endParaRPr>
          </a:p>
          <a:p>
            <a:pPr algn="just"/>
            <a:r>
              <a:rPr lang="uk-UA" sz="2400" b="0" dirty="0">
                <a:solidFill>
                  <a:schemeClr val="accent4">
                    <a:lumMod val="60000"/>
                    <a:lumOff val="40000"/>
                  </a:schemeClr>
                </a:solidFill>
                <a:effectLst/>
                <a:latin typeface="Neris Light" panose="00000400000000000000" pitchFamily="50" charset="-52"/>
                <a:ea typeface="Times New Roman" panose="02020603050405020304" pitchFamily="18" charset="0"/>
              </a:rPr>
              <a:t>– здобувачі вищої освіти, які навчаються в Національному технічному університеті «Дніпровська політехніка»; </a:t>
            </a:r>
          </a:p>
          <a:p>
            <a:pPr algn="just"/>
            <a:r>
              <a:rPr lang="uk-UA" sz="2400" b="0" dirty="0">
                <a:solidFill>
                  <a:schemeClr val="accent4">
                    <a:lumMod val="60000"/>
                    <a:lumOff val="40000"/>
                  </a:schemeClr>
                </a:solidFill>
                <a:effectLst/>
                <a:latin typeface="Neris Light" panose="00000400000000000000" pitchFamily="50" charset="-52"/>
                <a:ea typeface="Times New Roman" panose="02020603050405020304" pitchFamily="18" charset="0"/>
              </a:rPr>
              <a:t>– викладачі Національного технічного університету «Дніпровська політехніка», які здійснюють підготовку бакалаврів за ОП «Журналістика»; </a:t>
            </a:r>
          </a:p>
          <a:p>
            <a:pPr algn="just"/>
            <a:r>
              <a:rPr lang="uk-UA" sz="2400" b="0" dirty="0">
                <a:solidFill>
                  <a:schemeClr val="accent4">
                    <a:lumMod val="60000"/>
                    <a:lumOff val="40000"/>
                  </a:schemeClr>
                </a:solidFill>
                <a:effectLst/>
                <a:latin typeface="Neris Light" panose="00000400000000000000" pitchFamily="50" charset="-52"/>
                <a:ea typeface="Times New Roman" panose="02020603050405020304" pitchFamily="18" charset="0"/>
              </a:rPr>
              <a:t>– приймальна комісія Національного технічного університету «Дніпровська політехніка».</a:t>
            </a:r>
          </a:p>
          <a:p>
            <a:pPr algn="just"/>
            <a:r>
              <a:rPr lang="uk-UA" sz="2400" b="0" dirty="0">
                <a:solidFill>
                  <a:schemeClr val="accent4">
                    <a:lumMod val="60000"/>
                    <a:lumOff val="40000"/>
                  </a:schemeClr>
                </a:solidFill>
                <a:latin typeface="Neris Light" panose="00000400000000000000" pitchFamily="50" charset="-52"/>
                <a:ea typeface="Times New Roman" panose="02020603050405020304" pitchFamily="18" charset="0"/>
              </a:rPr>
              <a:t>Навчання здобувачів вищої освіти за освітньою програмою надає їм можливість опанувати набором загальних та фахових компетенцій у сфері журналістики та соціальних комунікацій, зокрема і у галузі промислової журналістики.</a:t>
            </a:r>
            <a:endParaRPr lang="ru-RU" sz="2400" b="0" dirty="0">
              <a:solidFill>
                <a:schemeClr val="accent4">
                  <a:lumMod val="60000"/>
                  <a:lumOff val="40000"/>
                </a:schemeClr>
              </a:solidFill>
              <a:latin typeface="Neris Light" panose="00000400000000000000" pitchFamily="50" charset="-52"/>
            </a:endParaRPr>
          </a:p>
        </p:txBody>
      </p:sp>
      <p:pic>
        <p:nvPicPr>
          <p:cNvPr id="8" name="Рисунок 7">
            <a:extLst>
              <a:ext uri="{FF2B5EF4-FFF2-40B4-BE49-F238E27FC236}">
                <a16:creationId xmlns:a16="http://schemas.microsoft.com/office/drawing/2014/main" id="{BA71BD91-E8A9-44A5-B2D5-F920D25FA0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3272" y="4813378"/>
            <a:ext cx="1003935" cy="1419860"/>
          </a:xfrm>
          <a:prstGeom prst="rect">
            <a:avLst/>
          </a:prstGeom>
          <a:noFill/>
        </p:spPr>
      </p:pic>
      <p:pic>
        <p:nvPicPr>
          <p:cNvPr id="3" name="Рисунок 2">
            <a:extLst>
              <a:ext uri="{FF2B5EF4-FFF2-40B4-BE49-F238E27FC236}">
                <a16:creationId xmlns:a16="http://schemas.microsoft.com/office/drawing/2014/main" id="{5EBDA4FA-C24A-06FF-0A93-C0DB2F68E910}"/>
              </a:ext>
            </a:extLst>
          </p:cNvPr>
          <p:cNvPicPr>
            <a:picLocks noChangeAspect="1"/>
          </p:cNvPicPr>
          <p:nvPr/>
        </p:nvPicPr>
        <p:blipFill>
          <a:blip r:embed="rId3"/>
          <a:stretch>
            <a:fillRect/>
          </a:stretch>
        </p:blipFill>
        <p:spPr>
          <a:xfrm>
            <a:off x="5114919" y="4654128"/>
            <a:ext cx="1603387" cy="1603387"/>
          </a:xfrm>
          <a:prstGeom prst="rect">
            <a:avLst/>
          </a:prstGeom>
        </p:spPr>
      </p:pic>
      <p:pic>
        <p:nvPicPr>
          <p:cNvPr id="4" name="Рисунок 1">
            <a:extLst>
              <a:ext uri="{FF2B5EF4-FFF2-40B4-BE49-F238E27FC236}">
                <a16:creationId xmlns:a16="http://schemas.microsoft.com/office/drawing/2014/main" id="{91F72F6A-79B1-2A0D-9809-0213638DC0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6019" y="465412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24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4312" y="1289284"/>
            <a:ext cx="6584833" cy="5187636"/>
          </a:xfrm>
        </p:spPr>
        <p:txBody>
          <a:bodyPr/>
          <a:lstStyle/>
          <a:p>
            <a:pPr algn="just"/>
            <a:r>
              <a:rPr lang="uk-UA" sz="2400" b="0" dirty="0">
                <a:solidFill>
                  <a:schemeClr val="accent4">
                    <a:lumMod val="60000"/>
                    <a:lumOff val="40000"/>
                  </a:schemeClr>
                </a:solidFill>
                <a:effectLst/>
                <a:latin typeface="Neris" panose="00000800000000000000" pitchFamily="50" charset="-52"/>
                <a:ea typeface="Times New Roman" panose="02020603050405020304" pitchFamily="18" charset="0"/>
              </a:rPr>
              <a:t>   </a:t>
            </a:r>
            <a:r>
              <a:rPr lang="uk-UA" sz="2200" b="0" dirty="0">
                <a:solidFill>
                  <a:srgbClr val="0070C0"/>
                </a:solidFill>
                <a:effectLst/>
                <a:latin typeface="Neris Light" panose="00000400000000000000" pitchFamily="50" charset="-52"/>
                <a:ea typeface="Times New Roman" panose="02020603050405020304" pitchFamily="18" charset="0"/>
              </a:rPr>
              <a:t>- Інтернет-адреса постійного розміщення опису освітньої програми: </a:t>
            </a:r>
            <a:r>
              <a:rPr lang="en-US" sz="2200" b="0" dirty="0">
                <a:solidFill>
                  <a:srgbClr val="0070C0"/>
                </a:solidFill>
                <a:effectLst/>
                <a:latin typeface="Neris Light" panose="00000400000000000000" pitchFamily="50" charset="-52"/>
                <a:ea typeface="Times New Roman" panose="02020603050405020304" pitchFamily="18" charset="0"/>
              </a:rPr>
              <a:t>https://mk.nmu.org.ua/ua/</a:t>
            </a:r>
            <a:br>
              <a:rPr lang="uk-UA" sz="2200" b="0" dirty="0">
                <a:solidFill>
                  <a:srgbClr val="0070C0"/>
                </a:solidFill>
                <a:effectLst/>
                <a:latin typeface="Neris Light" panose="00000400000000000000" pitchFamily="50" charset="-52"/>
                <a:ea typeface="Times New Roman" panose="02020603050405020304" pitchFamily="18" charset="0"/>
              </a:rPr>
            </a:br>
            <a:br>
              <a:rPr lang="uk-UA" sz="2200" b="0" dirty="0">
                <a:solidFill>
                  <a:srgbClr val="0070C0"/>
                </a:solidFill>
                <a:effectLst/>
                <a:latin typeface="Neris Light" panose="00000400000000000000" pitchFamily="50" charset="-52"/>
                <a:ea typeface="Times New Roman" panose="02020603050405020304" pitchFamily="18" charset="0"/>
              </a:rPr>
            </a:br>
            <a:br>
              <a:rPr lang="uk-UA" sz="2200" b="0" dirty="0">
                <a:solidFill>
                  <a:srgbClr val="0070C0"/>
                </a:solidFill>
                <a:effectLst/>
                <a:latin typeface="Neris Light" panose="00000400000000000000" pitchFamily="50" charset="-52"/>
                <a:ea typeface="Times New Roman" panose="02020603050405020304" pitchFamily="18" charset="0"/>
              </a:rPr>
            </a:br>
            <a:r>
              <a:rPr lang="uk-UA" sz="2200" dirty="0">
                <a:solidFill>
                  <a:srgbClr val="0070C0"/>
                </a:solidFill>
                <a:effectLst/>
                <a:latin typeface="Neris Light" panose="00000400000000000000" pitchFamily="50" charset="-52"/>
                <a:ea typeface="Times New Roman" panose="02020603050405020304" pitchFamily="18" charset="0"/>
              </a:rPr>
              <a:t>Мета освітньої програми: Підготовка відповідно до вимог академічної доброчесності, пріоритетів загальнолюдських цінностей висококваліфікованих, конкурентоспроможних фахівців з журналістики, інтегрованих до європейського та світового </a:t>
            </a:r>
            <a:r>
              <a:rPr lang="uk-UA" sz="2200" dirty="0" err="1">
                <a:solidFill>
                  <a:srgbClr val="0070C0"/>
                </a:solidFill>
                <a:effectLst/>
                <a:latin typeface="Neris Light" panose="00000400000000000000" pitchFamily="50" charset="-52"/>
                <a:ea typeface="Times New Roman" panose="02020603050405020304" pitchFamily="18" charset="0"/>
              </a:rPr>
              <a:t>медіасередовища</a:t>
            </a:r>
            <a:r>
              <a:rPr lang="uk-UA" sz="2200" dirty="0">
                <a:solidFill>
                  <a:srgbClr val="0070C0"/>
                </a:solidFill>
                <a:effectLst/>
                <a:latin typeface="Neris Light" panose="00000400000000000000" pitchFamily="50" charset="-52"/>
                <a:ea typeface="Times New Roman" panose="02020603050405020304" pitchFamily="18" charset="0"/>
              </a:rPr>
              <a:t>, які мають комунікаційний, креативний спосіб мислення та компетентності, необхідні для роботи у сфері журналістики.</a:t>
            </a:r>
            <a:endParaRPr lang="ru-RU" sz="2200" b="0" dirty="0">
              <a:solidFill>
                <a:srgbClr val="0070C0"/>
              </a:solidFill>
              <a:latin typeface="Neris Light" panose="00000400000000000000" pitchFamily="50" charset="-52"/>
            </a:endParaRPr>
          </a:p>
        </p:txBody>
      </p:sp>
      <p:pic>
        <p:nvPicPr>
          <p:cNvPr id="5" name="Рисунок 1">
            <a:extLst>
              <a:ext uri="{FF2B5EF4-FFF2-40B4-BE49-F238E27FC236}">
                <a16:creationId xmlns:a16="http://schemas.microsoft.com/office/drawing/2014/main" id="{8F0A2300-51C3-4821-91E9-3E3B340C8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7910" y="7430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11E08FFA-D90B-4C13-BBA6-2109AF74D0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536" y="297533"/>
            <a:ext cx="1003935" cy="1419860"/>
          </a:xfrm>
          <a:prstGeom prst="rect">
            <a:avLst/>
          </a:prstGeom>
          <a:noFill/>
        </p:spPr>
      </p:pic>
      <p:pic>
        <p:nvPicPr>
          <p:cNvPr id="2" name="Рисунок 1">
            <a:extLst>
              <a:ext uri="{FF2B5EF4-FFF2-40B4-BE49-F238E27FC236}">
                <a16:creationId xmlns:a16="http://schemas.microsoft.com/office/drawing/2014/main" id="{313E5281-4663-643F-5F86-87FC88386D48}"/>
              </a:ext>
            </a:extLst>
          </p:cNvPr>
          <p:cNvPicPr>
            <a:picLocks noChangeAspect="1"/>
          </p:cNvPicPr>
          <p:nvPr/>
        </p:nvPicPr>
        <p:blipFill>
          <a:blip r:embed="rId4"/>
          <a:stretch>
            <a:fillRect/>
          </a:stretch>
        </p:blipFill>
        <p:spPr>
          <a:xfrm>
            <a:off x="8675272" y="205769"/>
            <a:ext cx="1603387" cy="1603387"/>
          </a:xfrm>
          <a:prstGeom prst="rect">
            <a:avLst/>
          </a:prstGeom>
        </p:spPr>
      </p:pic>
    </p:spTree>
    <p:extLst>
      <p:ext uri="{BB962C8B-B14F-4D97-AF65-F5344CB8AC3E}">
        <p14:creationId xmlns:p14="http://schemas.microsoft.com/office/powerpoint/2010/main" val="320357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879893" y="312650"/>
            <a:ext cx="10644997" cy="4405702"/>
          </a:xfrm>
        </p:spPr>
        <p:txBody>
          <a:bodyPr/>
          <a:lstStyle/>
          <a:p>
            <a:pPr indent="180340" algn="ctr">
              <a:lnSpc>
                <a:spcPct val="110000"/>
              </a:lnSpc>
            </a:pPr>
            <a:r>
              <a:rPr lang="uk-UA" sz="3600" b="1" dirty="0">
                <a:solidFill>
                  <a:srgbClr val="0070C0"/>
                </a:solidFill>
              </a:rPr>
              <a:t>Профіль випускника</a:t>
            </a:r>
          </a:p>
          <a:p>
            <a:pPr indent="180340" algn="ctr">
              <a:lnSpc>
                <a:spcPct val="110000"/>
              </a:lnSpc>
            </a:pPr>
            <a:endParaRPr lang="uk-UA" sz="1600" b="1" dirty="0">
              <a:solidFill>
                <a:srgbClr val="0070C0"/>
              </a:solidFill>
            </a:endParaRPr>
          </a:p>
          <a:p>
            <a:pPr marL="342900" indent="-342900" algn="just">
              <a:buFontTx/>
              <a:buChar char="-"/>
            </a:pPr>
            <a:r>
              <a:rPr lang="uk-UA" sz="2400" b="0" dirty="0">
                <a:solidFill>
                  <a:srgbClr val="0070C0"/>
                </a:solidFill>
                <a:latin typeface="Neris Light" panose="00000400000000000000" pitchFamily="50" charset="-52"/>
              </a:rPr>
              <a:t>Ця програма готує випускників для організаційно-управлінської, комерційної діяльності  в сфері журналістики на посадах:  фахівець з </a:t>
            </a:r>
            <a:r>
              <a:rPr lang="uk-UA" sz="2400" b="0" dirty="0" err="1">
                <a:solidFill>
                  <a:srgbClr val="0070C0"/>
                </a:solidFill>
                <a:latin typeface="Neris Light" panose="00000400000000000000" pitchFamily="50" charset="-52"/>
              </a:rPr>
              <a:t>інфокомунікацій</a:t>
            </a:r>
            <a:r>
              <a:rPr lang="uk-UA" sz="2400" b="0" dirty="0">
                <a:solidFill>
                  <a:srgbClr val="0070C0"/>
                </a:solidFill>
                <a:latin typeface="Neris Light" panose="00000400000000000000" pitchFamily="50" charset="-52"/>
              </a:rPr>
              <a:t>, фахівець з інформаційних технологій, диктор, фотокореспондент, відповідальний секретар редакції, адміністратор телевізійних передач, </a:t>
            </a:r>
            <a:r>
              <a:rPr lang="uk-UA" sz="2400" b="0" dirty="0" err="1">
                <a:solidFill>
                  <a:srgbClr val="0070C0"/>
                </a:solidFill>
                <a:latin typeface="Neris Light" panose="00000400000000000000" pitchFamily="50" charset="-52"/>
              </a:rPr>
              <a:t>інтерв</a:t>
            </a:r>
            <a:r>
              <a:rPr lang="en-US" sz="2400" b="0" dirty="0">
                <a:solidFill>
                  <a:srgbClr val="0070C0"/>
                </a:solidFill>
                <a:latin typeface="Neris Light" panose="00000400000000000000" pitchFamily="50" charset="-52"/>
              </a:rPr>
              <a:t>’</a:t>
            </a:r>
            <a:r>
              <a:rPr lang="uk-UA" sz="2400" b="0" dirty="0" err="1">
                <a:solidFill>
                  <a:srgbClr val="0070C0"/>
                </a:solidFill>
                <a:latin typeface="Neris Light" panose="00000400000000000000" pitchFamily="50" charset="-52"/>
              </a:rPr>
              <a:t>юер</a:t>
            </a:r>
            <a:r>
              <a:rPr lang="uk-UA" sz="2400" b="0" dirty="0">
                <a:solidFill>
                  <a:srgbClr val="0070C0"/>
                </a:solidFill>
                <a:latin typeface="Neris Light" panose="00000400000000000000" pitchFamily="50" charset="-52"/>
              </a:rPr>
              <a:t>.</a:t>
            </a:r>
          </a:p>
          <a:p>
            <a:pPr marL="342900" indent="-342900" algn="just">
              <a:buFontTx/>
              <a:buChar char="-"/>
            </a:pPr>
            <a:r>
              <a:rPr lang="uk-UA" sz="2400" b="0" dirty="0">
                <a:solidFill>
                  <a:srgbClr val="0070C0"/>
                </a:solidFill>
                <a:latin typeface="Neris Light" panose="00000400000000000000" pitchFamily="50" charset="-52"/>
              </a:rPr>
              <a:t>Орієнтація: Освітньо-професійна. Програма має прикладний характер та зорієнтована на активну діяльність випускників у сфері соціальних комунікацій та підготовку фахівців з журналістики на демократичних та комунікаційних засадах з урахуванням особливостей промислової галузі із широким застосуванням ІТ-технологій у площині концепції сталого розвитку. </a:t>
            </a:r>
          </a:p>
        </p:txBody>
      </p:sp>
      <p:pic>
        <p:nvPicPr>
          <p:cNvPr id="6" name="Рисунок 1">
            <a:extLst>
              <a:ext uri="{FF2B5EF4-FFF2-40B4-BE49-F238E27FC236}">
                <a16:creationId xmlns:a16="http://schemas.microsoft.com/office/drawing/2014/main" id="{DBFA828B-857A-4852-91B2-0DC9A95A1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332" y="4790307"/>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1D68156B-94F1-4B95-BA83-22D49DCFDA9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033727"/>
            <a:ext cx="1003935" cy="1419860"/>
          </a:xfrm>
          <a:prstGeom prst="rect">
            <a:avLst/>
          </a:prstGeom>
          <a:noFill/>
        </p:spPr>
      </p:pic>
      <p:pic>
        <p:nvPicPr>
          <p:cNvPr id="3" name="Рисунок 2">
            <a:extLst>
              <a:ext uri="{FF2B5EF4-FFF2-40B4-BE49-F238E27FC236}">
                <a16:creationId xmlns:a16="http://schemas.microsoft.com/office/drawing/2014/main" id="{81780F01-C8E7-E956-FB66-EF22E5C8ED65}"/>
              </a:ext>
            </a:extLst>
          </p:cNvPr>
          <p:cNvPicPr>
            <a:picLocks noChangeAspect="1"/>
          </p:cNvPicPr>
          <p:nvPr/>
        </p:nvPicPr>
        <p:blipFill>
          <a:blip r:embed="rId4"/>
          <a:stretch>
            <a:fillRect/>
          </a:stretch>
        </p:blipFill>
        <p:spPr>
          <a:xfrm>
            <a:off x="7704440" y="4941963"/>
            <a:ext cx="1603387" cy="1603387"/>
          </a:xfrm>
          <a:prstGeom prst="rect">
            <a:avLst/>
          </a:prstGeom>
        </p:spPr>
      </p:pic>
    </p:spTree>
    <p:extLst>
      <p:ext uri="{BB962C8B-B14F-4D97-AF65-F5344CB8AC3E}">
        <p14:creationId xmlns:p14="http://schemas.microsoft.com/office/powerpoint/2010/main" val="169430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879895" y="481275"/>
            <a:ext cx="10739886" cy="4160041"/>
          </a:xfrm>
        </p:spPr>
        <p:txBody>
          <a:bodyPr/>
          <a:lstStyle/>
          <a:p>
            <a:pPr algn="ctr"/>
            <a:r>
              <a:rPr lang="uk-UA" sz="2400" b="0" dirty="0">
                <a:solidFill>
                  <a:srgbClr val="0070C0"/>
                </a:solidFill>
                <a:effectLst/>
                <a:ea typeface="Times New Roman" panose="02020603050405020304" pitchFamily="18" charset="0"/>
              </a:rPr>
              <a:t>        </a:t>
            </a:r>
            <a:r>
              <a:rPr lang="uk-UA" sz="3200" dirty="0">
                <a:solidFill>
                  <a:srgbClr val="0070C0"/>
                </a:solidFill>
                <a:effectLst/>
                <a:latin typeface="Neris" panose="00000800000000000000" pitchFamily="50" charset="-52"/>
                <a:ea typeface="Times New Roman" panose="02020603050405020304" pitchFamily="18" charset="0"/>
              </a:rPr>
              <a:t>Особливості освітньої програми: </a:t>
            </a:r>
          </a:p>
          <a:p>
            <a:pPr algn="just"/>
            <a:endParaRPr lang="ru-RU" sz="2400" b="0" dirty="0">
              <a:solidFill>
                <a:schemeClr val="accent4">
                  <a:lumMod val="60000"/>
                  <a:lumOff val="40000"/>
                </a:schemeClr>
              </a:solidFill>
              <a:effectLst/>
              <a:ea typeface="Times New Roman" panose="02020603050405020304" pitchFamily="18" charset="0"/>
              <a:cs typeface="Times New Roman" panose="02020603050405020304" pitchFamily="18" charset="0"/>
            </a:endParaRPr>
          </a:p>
          <a:p>
            <a:pPr algn="just"/>
            <a:r>
              <a:rPr lang="uk-UA" sz="2400" b="0" dirty="0">
                <a:solidFill>
                  <a:schemeClr val="accent4">
                    <a:lumMod val="60000"/>
                    <a:lumOff val="40000"/>
                  </a:schemeClr>
                </a:solidFill>
                <a:latin typeface="Neris Light" panose="00000400000000000000" pitchFamily="50" charset="-52"/>
              </a:rPr>
              <a:t>    Програма спрямована на формування знань та навичок з журналістики з урахуванням соціальної та </a:t>
            </a:r>
            <a:r>
              <a:rPr lang="uk-UA" sz="2400" b="0" dirty="0" err="1">
                <a:solidFill>
                  <a:schemeClr val="accent4">
                    <a:lumMod val="60000"/>
                    <a:lumOff val="40000"/>
                  </a:schemeClr>
                </a:solidFill>
                <a:latin typeface="Neris Light" panose="00000400000000000000" pitchFamily="50" charset="-52"/>
              </a:rPr>
              <a:t>медіаекологічної</a:t>
            </a:r>
            <a:r>
              <a:rPr lang="uk-UA" sz="2400" b="0" dirty="0">
                <a:solidFill>
                  <a:schemeClr val="accent4">
                    <a:lumMod val="60000"/>
                    <a:lumOff val="40000"/>
                  </a:schemeClr>
                </a:solidFill>
                <a:latin typeface="Neris Light" panose="00000400000000000000" pitchFamily="50" charset="-52"/>
              </a:rPr>
              <a:t> відповідальності у сучасній комунікаційній взаємодії. Орієнтована на глибоку спеціальну підготовку сучасних фахівців з журналістики, ініціативних та здатних до швидкої адаптації щодо інформаційного середовища та викликів </a:t>
            </a:r>
            <a:r>
              <a:rPr lang="uk-UA" sz="2400" b="0" dirty="0" err="1">
                <a:solidFill>
                  <a:schemeClr val="accent4">
                    <a:lumMod val="60000"/>
                    <a:lumOff val="40000"/>
                  </a:schemeClr>
                </a:solidFill>
                <a:latin typeface="Neris Light" panose="00000400000000000000" pitchFamily="50" charset="-52"/>
              </a:rPr>
              <a:t>медіасфери</a:t>
            </a:r>
            <a:r>
              <a:rPr lang="uk-UA" sz="2400" b="0" dirty="0">
                <a:solidFill>
                  <a:schemeClr val="accent4">
                    <a:lumMod val="60000"/>
                    <a:lumOff val="40000"/>
                  </a:schemeClr>
                </a:solidFill>
                <a:latin typeface="Neris Light" panose="00000400000000000000" pitchFamily="50" charset="-52"/>
              </a:rPr>
              <a:t>. </a:t>
            </a:r>
          </a:p>
          <a:p>
            <a:pPr algn="just"/>
            <a:endParaRPr lang="uk-UA" sz="2400" b="0" dirty="0">
              <a:solidFill>
                <a:schemeClr val="accent4">
                  <a:lumMod val="60000"/>
                  <a:lumOff val="40000"/>
                </a:schemeClr>
              </a:solidFill>
              <a:latin typeface="Neris Light" panose="00000400000000000000" pitchFamily="50" charset="-52"/>
            </a:endParaRPr>
          </a:p>
          <a:p>
            <a:pPr algn="just"/>
            <a:r>
              <a:rPr lang="uk-UA" sz="2400" b="0" dirty="0">
                <a:solidFill>
                  <a:schemeClr val="accent4">
                    <a:lumMod val="60000"/>
                    <a:lumOff val="40000"/>
                  </a:schemeClr>
                </a:solidFill>
                <a:latin typeface="Neris Light" panose="00000400000000000000" pitchFamily="50" charset="-52"/>
              </a:rPr>
              <a:t>    Програма передбачає обов’язкове проходження навчальної, виробничої, передатестаційної практики з журналістики.</a:t>
            </a:r>
          </a:p>
        </p:txBody>
      </p:sp>
      <p:pic>
        <p:nvPicPr>
          <p:cNvPr id="6" name="Рисунок 1">
            <a:extLst>
              <a:ext uri="{FF2B5EF4-FFF2-40B4-BE49-F238E27FC236}">
                <a16:creationId xmlns:a16="http://schemas.microsoft.com/office/drawing/2014/main" id="{E541E737-941C-49A5-93A7-A4A23D02FE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617" y="4641316"/>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A141534A-344D-4ECF-8723-66402FDEED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2273" y="4864540"/>
            <a:ext cx="1003935" cy="1419860"/>
          </a:xfrm>
          <a:prstGeom prst="rect">
            <a:avLst/>
          </a:prstGeom>
          <a:noFill/>
        </p:spPr>
      </p:pic>
      <p:pic>
        <p:nvPicPr>
          <p:cNvPr id="3" name="Рисунок 2">
            <a:extLst>
              <a:ext uri="{FF2B5EF4-FFF2-40B4-BE49-F238E27FC236}">
                <a16:creationId xmlns:a16="http://schemas.microsoft.com/office/drawing/2014/main" id="{A99C9E21-1141-0E2D-EFFE-3BDFC77908EA}"/>
              </a:ext>
            </a:extLst>
          </p:cNvPr>
          <p:cNvPicPr>
            <a:picLocks noChangeAspect="1"/>
          </p:cNvPicPr>
          <p:nvPr/>
        </p:nvPicPr>
        <p:blipFill>
          <a:blip r:embed="rId4"/>
          <a:stretch>
            <a:fillRect/>
          </a:stretch>
        </p:blipFill>
        <p:spPr>
          <a:xfrm>
            <a:off x="4734826" y="4772776"/>
            <a:ext cx="1603387" cy="1603387"/>
          </a:xfrm>
          <a:prstGeom prst="rect">
            <a:avLst/>
          </a:prstGeom>
        </p:spPr>
      </p:pic>
    </p:spTree>
    <p:extLst>
      <p:ext uri="{BB962C8B-B14F-4D97-AF65-F5344CB8AC3E}">
        <p14:creationId xmlns:p14="http://schemas.microsoft.com/office/powerpoint/2010/main" val="204800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864629" y="437705"/>
            <a:ext cx="10274060" cy="5238351"/>
          </a:xfrm>
        </p:spPr>
        <p:txBody>
          <a:bodyPr/>
          <a:lstStyle/>
          <a:p>
            <a:pPr algn="ctr"/>
            <a:r>
              <a:rPr lang="uk-UA" sz="2400" b="0" dirty="0">
                <a:solidFill>
                  <a:srgbClr val="0070C0"/>
                </a:solidFill>
                <a:effectLst/>
                <a:latin typeface="Neris" panose="00000800000000000000" pitchFamily="50" charset="-52"/>
                <a:ea typeface="Times New Roman" panose="02020603050405020304" pitchFamily="18" charset="0"/>
              </a:rPr>
              <a:t>        </a:t>
            </a:r>
            <a:r>
              <a:rPr lang="uk-UA" sz="3200" dirty="0">
                <a:solidFill>
                  <a:srgbClr val="0070C0"/>
                </a:solidFill>
                <a:effectLst/>
                <a:latin typeface="Neris" panose="00000800000000000000" pitchFamily="50" charset="-52"/>
                <a:ea typeface="Times New Roman" panose="02020603050405020304" pitchFamily="18" charset="0"/>
              </a:rPr>
              <a:t>Міжнародна кредитна мобільність</a:t>
            </a:r>
          </a:p>
          <a:p>
            <a:endParaRPr lang="uk-UA" sz="2400" b="0" dirty="0">
              <a:solidFill>
                <a:srgbClr val="0070C0"/>
              </a:solidFill>
              <a:effectLst/>
              <a:ea typeface="Times New Roman" panose="02020603050405020304" pitchFamily="18" charset="0"/>
            </a:endParaRPr>
          </a:p>
          <a:p>
            <a:pPr algn="just"/>
            <a:r>
              <a:rPr lang="uk-UA" sz="2400" b="0" dirty="0">
                <a:solidFill>
                  <a:schemeClr val="accent4">
                    <a:lumMod val="60000"/>
                    <a:lumOff val="40000"/>
                  </a:schemeClr>
                </a:solidFill>
                <a:latin typeface="Neris Light" panose="00000400000000000000" pitchFamily="50" charset="-52"/>
              </a:rPr>
              <a:t>   Навчальне середовище НТУ «Дніпровська політехніка» мотивує слухачів програми до ініціативи у формуванні індивідуальної траєкторії  міжнародної мобільності через актуальні грантові та стипендіальні можливості. </a:t>
            </a:r>
          </a:p>
          <a:p>
            <a:pPr algn="just"/>
            <a:r>
              <a:rPr lang="uk-UA" sz="2400" b="0" dirty="0">
                <a:solidFill>
                  <a:schemeClr val="accent4">
                    <a:lumMod val="60000"/>
                    <a:lumOff val="40000"/>
                  </a:schemeClr>
                </a:solidFill>
                <a:latin typeface="Neris Light" panose="00000400000000000000" pitchFamily="50" charset="-52"/>
              </a:rPr>
              <a:t>   Викладачі ОП разом із менеджерами відділу міжнародної академічної мобільності та міжнародних проектів надають студентам консультаційну підтримку у частині фахового змісту та технічних параметрів при підготовці аплікаційних документів на отримання можливості міжнародної мобільності.</a:t>
            </a:r>
          </a:p>
        </p:txBody>
      </p:sp>
      <p:pic>
        <p:nvPicPr>
          <p:cNvPr id="6" name="Рисунок 1">
            <a:extLst>
              <a:ext uri="{FF2B5EF4-FFF2-40B4-BE49-F238E27FC236}">
                <a16:creationId xmlns:a16="http://schemas.microsoft.com/office/drawing/2014/main" id="{0F97F0F3-3E3D-420A-8D78-73C5FF8B8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1659" y="4333031"/>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B77DB4CC-4B71-491A-8684-2B5BE39B44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77" y="4522458"/>
            <a:ext cx="1003935" cy="1419860"/>
          </a:xfrm>
          <a:prstGeom prst="rect">
            <a:avLst/>
          </a:prstGeom>
          <a:noFill/>
        </p:spPr>
      </p:pic>
      <p:pic>
        <p:nvPicPr>
          <p:cNvPr id="3" name="Рисунок 2">
            <a:extLst>
              <a:ext uri="{FF2B5EF4-FFF2-40B4-BE49-F238E27FC236}">
                <a16:creationId xmlns:a16="http://schemas.microsoft.com/office/drawing/2014/main" id="{645DF0CB-F357-1B77-CAAB-360DBA58EED2}"/>
              </a:ext>
            </a:extLst>
          </p:cNvPr>
          <p:cNvPicPr>
            <a:picLocks noChangeAspect="1"/>
          </p:cNvPicPr>
          <p:nvPr/>
        </p:nvPicPr>
        <p:blipFill>
          <a:blip r:embed="rId4"/>
          <a:stretch>
            <a:fillRect/>
          </a:stretch>
        </p:blipFill>
        <p:spPr>
          <a:xfrm>
            <a:off x="4327712" y="4430695"/>
            <a:ext cx="1603387" cy="1603387"/>
          </a:xfrm>
          <a:prstGeom prst="rect">
            <a:avLst/>
          </a:prstGeom>
        </p:spPr>
      </p:pic>
    </p:spTree>
    <p:extLst>
      <p:ext uri="{BB962C8B-B14F-4D97-AF65-F5344CB8AC3E}">
        <p14:creationId xmlns:p14="http://schemas.microsoft.com/office/powerpoint/2010/main" val="238398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500" dirty="0">
                <a:solidFill>
                  <a:srgbClr val="0070C0"/>
                </a:solidFill>
                <a:latin typeface="Neris" panose="00000800000000000000" pitchFamily="50" charset="-52"/>
              </a:rPr>
              <a:t>Академічна мобільність</a:t>
            </a:r>
            <a:endParaRPr lang="ru-RU" sz="2500" dirty="0">
              <a:solidFill>
                <a:srgbClr val="0070C0"/>
              </a:solidFill>
              <a:latin typeface="Neris" panose="00000800000000000000" pitchFamily="50" charset="-52"/>
            </a:endParaRPr>
          </a:p>
        </p:txBody>
      </p:sp>
      <p:sp>
        <p:nvSpPr>
          <p:cNvPr id="4" name="Текст 3"/>
          <p:cNvSpPr>
            <a:spLocks noGrp="1"/>
          </p:cNvSpPr>
          <p:nvPr>
            <p:ph type="body" sz="quarter" idx="10"/>
          </p:nvPr>
        </p:nvSpPr>
        <p:spPr>
          <a:xfrm>
            <a:off x="263004" y="1169742"/>
            <a:ext cx="6569118" cy="5424706"/>
          </a:xfrm>
        </p:spPr>
        <p:txBody>
          <a:bodyPr/>
          <a:lstStyle/>
          <a:p>
            <a:pPr marL="0" indent="0">
              <a:spcBef>
                <a:spcPts val="0"/>
              </a:spcBef>
              <a:spcAft>
                <a:spcPts val="600"/>
              </a:spcAft>
              <a:buNone/>
            </a:pPr>
            <a:r>
              <a:rPr lang="uk-UA" sz="2000" dirty="0">
                <a:solidFill>
                  <a:srgbClr val="0070C0"/>
                </a:solidFill>
                <a:latin typeface="Neris Light" panose="00000400000000000000" pitchFamily="50" charset="-52"/>
              </a:rPr>
              <a:t>Академічна вихідна мобільність за програмою може бути здійснена у рамках міжнародних угод між НТУ «Дніпровська політехніка» та такими ЗВО, як: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Університет Вітовта Великого (м. Каунас, Литва); Бранденбурзький технічний університет </a:t>
            </a:r>
            <a:r>
              <a:rPr lang="uk-UA" sz="2000" dirty="0" err="1">
                <a:solidFill>
                  <a:srgbClr val="0070C0"/>
                </a:solidFill>
                <a:latin typeface="Neris Light" panose="00000400000000000000" pitchFamily="50" charset="-52"/>
              </a:rPr>
              <a:t>Коттбус-Зенфтенберг</a:t>
            </a:r>
            <a:r>
              <a:rPr lang="uk-UA" sz="2000" dirty="0">
                <a:solidFill>
                  <a:srgbClr val="0070C0"/>
                </a:solidFill>
                <a:latin typeface="Neris Light" panose="00000400000000000000" pitchFamily="50" charset="-52"/>
              </a:rPr>
              <a:t> (Німеччина);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Вища Банківська Школа (м. Вроцлав, Польща); Університет Марії Кюрі-</a:t>
            </a:r>
            <a:r>
              <a:rPr lang="uk-UA" sz="2000" dirty="0" err="1">
                <a:solidFill>
                  <a:srgbClr val="0070C0"/>
                </a:solidFill>
                <a:latin typeface="Neris Light" panose="00000400000000000000" pitchFamily="50" charset="-52"/>
              </a:rPr>
              <a:t>Склодовської</a:t>
            </a:r>
            <a:r>
              <a:rPr lang="uk-UA" sz="2000" dirty="0">
                <a:solidFill>
                  <a:srgbClr val="0070C0"/>
                </a:solidFill>
                <a:latin typeface="Neris Light" panose="00000400000000000000" pitchFamily="50" charset="-52"/>
              </a:rPr>
              <a:t> (м. Люблін, Польща);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Технічно-гуманітарна академія в </a:t>
            </a:r>
            <a:r>
              <a:rPr lang="uk-UA" sz="2000" dirty="0" err="1">
                <a:solidFill>
                  <a:srgbClr val="0070C0"/>
                </a:solidFill>
                <a:latin typeface="Neris Light" panose="00000400000000000000" pitchFamily="50" charset="-52"/>
              </a:rPr>
              <a:t>Бієльску-Бялей</a:t>
            </a:r>
            <a:r>
              <a:rPr lang="uk-UA" sz="2000" dirty="0">
                <a:solidFill>
                  <a:srgbClr val="0070C0"/>
                </a:solidFill>
                <a:latin typeface="Neris Light" panose="00000400000000000000" pitchFamily="50" charset="-52"/>
              </a:rPr>
              <a:t> (м. </a:t>
            </a:r>
            <a:r>
              <a:rPr lang="uk-UA" sz="2000" dirty="0" err="1">
                <a:solidFill>
                  <a:srgbClr val="0070C0"/>
                </a:solidFill>
                <a:latin typeface="Neris Light" panose="00000400000000000000" pitchFamily="50" charset="-52"/>
              </a:rPr>
              <a:t>Бієльско-Бяла</a:t>
            </a:r>
            <a:r>
              <a:rPr lang="uk-UA" sz="2000" dirty="0">
                <a:solidFill>
                  <a:srgbClr val="0070C0"/>
                </a:solidFill>
                <a:latin typeface="Neris Light" panose="00000400000000000000" pitchFamily="50" charset="-52"/>
              </a:rPr>
              <a:t>, Польща);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Краківський економічний університет (м. Краків, Польща);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Суспільна Академія наук (м. Лодзь, Польща);</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Університет Марії Кюрі-</a:t>
            </a:r>
            <a:r>
              <a:rPr lang="uk-UA" sz="2000" dirty="0" err="1">
                <a:solidFill>
                  <a:srgbClr val="0070C0"/>
                </a:solidFill>
                <a:latin typeface="Neris Light" panose="00000400000000000000" pitchFamily="50" charset="-52"/>
              </a:rPr>
              <a:t>Склодовської</a:t>
            </a:r>
            <a:r>
              <a:rPr lang="uk-UA" sz="2000" dirty="0">
                <a:solidFill>
                  <a:srgbClr val="0070C0"/>
                </a:solidFill>
                <a:latin typeface="Neris Light" panose="00000400000000000000" pitchFamily="50" charset="-52"/>
              </a:rPr>
              <a:t> в Любліні (м. Люблін, Польща);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Університет </a:t>
            </a:r>
            <a:r>
              <a:rPr lang="uk-UA" sz="2000" dirty="0" err="1">
                <a:solidFill>
                  <a:srgbClr val="0070C0"/>
                </a:solidFill>
                <a:latin typeface="Neris Light" panose="00000400000000000000" pitchFamily="50" charset="-52"/>
              </a:rPr>
              <a:t>Карабюк</a:t>
            </a:r>
            <a:r>
              <a:rPr lang="uk-UA" sz="2000" dirty="0">
                <a:solidFill>
                  <a:srgbClr val="0070C0"/>
                </a:solidFill>
                <a:latin typeface="Neris Light" panose="00000400000000000000" pitchFamily="50" charset="-52"/>
              </a:rPr>
              <a:t> (Туреччина);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Технічний університет Дрездена (Німеччина); </a:t>
            </a:r>
          </a:p>
          <a:p>
            <a:pPr marL="342900" indent="-342900">
              <a:spcBef>
                <a:spcPts val="0"/>
              </a:spcBef>
              <a:buFont typeface="Arial" panose="020B0604020202020204" pitchFamily="34" charset="0"/>
              <a:buChar char="•"/>
            </a:pPr>
            <a:r>
              <a:rPr lang="uk-UA" sz="2000" dirty="0">
                <a:solidFill>
                  <a:srgbClr val="0070C0"/>
                </a:solidFill>
                <a:latin typeface="Neris Light" panose="00000400000000000000" pitchFamily="50" charset="-52"/>
              </a:rPr>
              <a:t>Технічний університет в </a:t>
            </a:r>
            <a:r>
              <a:rPr lang="uk-UA" sz="2000" dirty="0" err="1">
                <a:solidFill>
                  <a:srgbClr val="0070C0"/>
                </a:solidFill>
                <a:latin typeface="Neris Light" panose="00000400000000000000" pitchFamily="50" charset="-52"/>
              </a:rPr>
              <a:t>Ліберці</a:t>
            </a:r>
            <a:r>
              <a:rPr lang="uk-UA" sz="2000" dirty="0">
                <a:solidFill>
                  <a:srgbClr val="0070C0"/>
                </a:solidFill>
                <a:latin typeface="Neris Light" panose="00000400000000000000" pitchFamily="50" charset="-52"/>
              </a:rPr>
              <a:t> (Чехія).</a:t>
            </a:r>
          </a:p>
        </p:txBody>
      </p:sp>
      <p:pic>
        <p:nvPicPr>
          <p:cNvPr id="5" name="Рисунок 1">
            <a:extLst>
              <a:ext uri="{FF2B5EF4-FFF2-40B4-BE49-F238E27FC236}">
                <a16:creationId xmlns:a16="http://schemas.microsoft.com/office/drawing/2014/main" id="{62F4E370-7F69-4292-8988-BD58611F6F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7910" y="4849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36325D11-866A-4D61-B669-B32066BBED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184" y="271717"/>
            <a:ext cx="1003935" cy="1419860"/>
          </a:xfrm>
          <a:prstGeom prst="rect">
            <a:avLst/>
          </a:prstGeom>
          <a:noFill/>
        </p:spPr>
      </p:pic>
      <p:pic>
        <p:nvPicPr>
          <p:cNvPr id="3" name="Рисунок 2">
            <a:extLst>
              <a:ext uri="{FF2B5EF4-FFF2-40B4-BE49-F238E27FC236}">
                <a16:creationId xmlns:a16="http://schemas.microsoft.com/office/drawing/2014/main" id="{D0398C03-83A0-4F6A-88BC-860E2785FDD9}"/>
              </a:ext>
            </a:extLst>
          </p:cNvPr>
          <p:cNvPicPr>
            <a:picLocks noChangeAspect="1"/>
          </p:cNvPicPr>
          <p:nvPr/>
        </p:nvPicPr>
        <p:blipFill>
          <a:blip r:embed="rId4"/>
          <a:stretch>
            <a:fillRect/>
          </a:stretch>
        </p:blipFill>
        <p:spPr>
          <a:xfrm>
            <a:off x="8622349" y="179953"/>
            <a:ext cx="1603387" cy="1603387"/>
          </a:xfrm>
          <a:prstGeom prst="rect">
            <a:avLst/>
          </a:prstGeom>
        </p:spPr>
      </p:pic>
    </p:spTree>
    <p:extLst>
      <p:ext uri="{BB962C8B-B14F-4D97-AF65-F5344CB8AC3E}">
        <p14:creationId xmlns:p14="http://schemas.microsoft.com/office/powerpoint/2010/main" val="304210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latin typeface="Neris" panose="00000800000000000000" pitchFamily="50" charset="-52"/>
              </a:rPr>
              <a:t>Освітні компоненти</a:t>
            </a:r>
            <a:endParaRPr lang="ru-RU" sz="3200" dirty="0">
              <a:solidFill>
                <a:srgbClr val="0070C0"/>
              </a:solidFill>
              <a:latin typeface="Neris" panose="00000800000000000000" pitchFamily="50" charset="-52"/>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527231" y="1184502"/>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З2 Цивілізаційні процеси в українському суспільстві</a:t>
            </a:r>
          </a:p>
          <a:p>
            <a:pPr marL="457200" marR="0" lvl="0" indent="-457200" defTabSz="914400" rtl="0" eaLnBrk="1" fontAlgn="auto" latinLnBrk="0" hangingPunct="1">
              <a:lnSpc>
                <a:spcPct val="90000"/>
              </a:lnSpc>
              <a:spcBef>
                <a:spcPts val="1000"/>
              </a:spcBef>
              <a:spcAft>
                <a:spcPts val="0"/>
              </a:spcAft>
              <a:buClrTx/>
              <a:buSzTx/>
              <a:buFontTx/>
              <a:buChar char="-"/>
              <a:tabLst/>
              <a:defRPr/>
            </a:pPr>
            <a:r>
              <a:rPr kumimoji="0" lang="ru-RU" sz="2800" b="0" i="0" u="none" strike="noStrike" kern="1200" cap="none" spc="0" normalizeH="0" baseline="0" noProof="0" dirty="0">
                <a:ln>
                  <a:noFill/>
                </a:ln>
                <a:solidFill>
                  <a:srgbClr val="0070C0"/>
                </a:solidFill>
                <a:effectLst/>
                <a:uLnTx/>
                <a:uFillTx/>
                <a:latin typeface="Neris" panose="00000800000000000000" pitchFamily="50" charset="-52"/>
              </a:rPr>
              <a:t>З3 </a:t>
            </a:r>
            <a:r>
              <a:rPr kumimoji="0" lang="uk-UA" sz="2800" b="0" i="0" u="none" strike="noStrike" kern="1200" cap="none" spc="0" normalizeH="0" baseline="0" dirty="0">
                <a:ln>
                  <a:noFill/>
                </a:ln>
                <a:solidFill>
                  <a:srgbClr val="0070C0"/>
                </a:solidFill>
                <a:effectLst/>
                <a:uLnTx/>
                <a:uFillTx/>
                <a:latin typeface="Neris" panose="00000800000000000000" pitchFamily="50" charset="-52"/>
              </a:rPr>
              <a:t>Іноземна мова для професійної діяльності                             (англійська/ німецька/ французька)</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З</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5</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 Ціннісні компетенції фахівця</a:t>
            </a:r>
          </a:p>
          <a:p>
            <a:pPr marL="457200" marR="0" lvl="0" indent="-457200" algn="just" defTabSz="914400" rtl="0" eaLnBrk="1" fontAlgn="auto" latinLnBrk="0" hangingPunct="1">
              <a:lnSpc>
                <a:spcPct val="90000"/>
              </a:lnSpc>
              <a:spcBef>
                <a:spcPts val="1000"/>
              </a:spcBef>
              <a:spcAft>
                <a:spcPts val="0"/>
              </a:spcAft>
              <a:buClrTx/>
              <a:buSzTx/>
              <a:buFontTx/>
              <a:buChar char="-"/>
              <a:tabLst/>
              <a:defRPr/>
            </a:pP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rPr>
              <a:t>З</a:t>
            </a:r>
            <a:r>
              <a:rPr kumimoji="0" lang="uk-UA" sz="2800" b="0" i="0" u="none" strike="noStrike" kern="1200" cap="none" spc="0" normalizeH="0" baseline="0" noProof="0" dirty="0">
                <a:ln>
                  <a:noFill/>
                </a:ln>
                <a:solidFill>
                  <a:srgbClr val="0070C0"/>
                </a:solidFill>
                <a:effectLst/>
                <a:uLnTx/>
                <a:uFillTx/>
                <a:latin typeface="Neris" panose="00000800000000000000" pitchFamily="50" charset="-52"/>
                <a:cs typeface="Arial" panose="020B0604020202020204" pitchFamily="34" charset="0"/>
              </a:rPr>
              <a:t>6 Правознавство</a:t>
            </a:r>
            <a:endParaRPr kumimoji="0" lang="uk-UA" sz="2800" b="0" i="0" u="none" strike="noStrike" kern="1200" cap="none" spc="0" normalizeH="0" baseline="0" noProof="0" dirty="0">
              <a:ln>
                <a:noFill/>
              </a:ln>
              <a:solidFill>
                <a:srgbClr val="0070C0"/>
              </a:solidFill>
              <a:effectLst/>
              <a:uLnTx/>
              <a:uFillTx/>
              <a:latin typeface="Neris" panose="00000800000000000000" pitchFamily="50" charset="-52"/>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6562" y="448747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141" y="4705456"/>
            <a:ext cx="1003935" cy="1419860"/>
          </a:xfrm>
          <a:prstGeom prst="rect">
            <a:avLst/>
          </a:prstGeom>
          <a:noFill/>
        </p:spPr>
      </p:pic>
      <p:pic>
        <p:nvPicPr>
          <p:cNvPr id="2" name="Рисунок 1">
            <a:extLst>
              <a:ext uri="{FF2B5EF4-FFF2-40B4-BE49-F238E27FC236}">
                <a16:creationId xmlns:a16="http://schemas.microsoft.com/office/drawing/2014/main" id="{FE2BCFC2-2E26-64CA-E552-A9E1CDD953C1}"/>
              </a:ext>
            </a:extLst>
          </p:cNvPr>
          <p:cNvPicPr>
            <a:picLocks noChangeAspect="1"/>
          </p:cNvPicPr>
          <p:nvPr/>
        </p:nvPicPr>
        <p:blipFill>
          <a:blip r:embed="rId4"/>
          <a:stretch>
            <a:fillRect/>
          </a:stretch>
        </p:blipFill>
        <p:spPr>
          <a:xfrm>
            <a:off x="7282625" y="4613692"/>
            <a:ext cx="1603387" cy="1603387"/>
          </a:xfrm>
          <a:prstGeom prst="rect">
            <a:avLst/>
          </a:prstGeom>
        </p:spPr>
      </p:pic>
    </p:spTree>
    <p:extLst>
      <p:ext uri="{BB962C8B-B14F-4D97-AF65-F5344CB8AC3E}">
        <p14:creationId xmlns:p14="http://schemas.microsoft.com/office/powerpoint/2010/main" val="1422560415"/>
      </p:ext>
    </p:extLst>
  </p:cSld>
  <p:clrMapOvr>
    <a:masterClrMapping/>
  </p:clrMapOvr>
</p:sld>
</file>

<file path=ppt/theme/theme1.xml><?xml version="1.0" encoding="utf-8"?>
<a:theme xmlns:a="http://schemas.openxmlformats.org/drawingml/2006/main" name="1_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757</Words>
  <Application>Microsoft Office PowerPoint</Application>
  <PresentationFormat>Широкоэкранный</PresentationFormat>
  <Paragraphs>58</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Neris</vt:lpstr>
      <vt:lpstr>Neris Light</vt:lpstr>
      <vt:lpstr>1_Тема Office</vt:lpstr>
      <vt:lpstr>Презентация PowerPoint</vt:lpstr>
      <vt:lpstr>    Розроблено робочою групою у складі:    Голова робочої групи:  1. Касян Сергій Якович, к.е.н., доцент, завідувач кафедри маркетингу Національного технічного університету «Дніпровська політехніка»   Члени робочої групи:  1. Гусак Н.А., к.ф.н., доцент кафедри маркетингу, доцент  2. Куваєва Тетяна Володимирівна, к.е.н., доцент кафедри маркетингу Національного технічного університету «Дніпровська політехніка»  3. Шинкаренко Н.В., к.е.н., доцент, доцент кафедри маркетингу  Національного технічного університету «Дніпровська політехніка».  4. Пілова Катерина Петрівна, к.е.н., доцент, доцент кафедри маркетингу, доцент Національного технічного університету «Дніпровська політехніка».</vt:lpstr>
      <vt:lpstr>Презентация PowerPoint</vt:lpstr>
      <vt:lpstr>   - Інтернет-адреса постійного розміщення опису освітньої програми: https://mk.nmu.org.ua/ua/   Мета освітньої програми: Підготовка відповідно до вимог академічної доброчесності, пріоритетів загальнолюдських цінностей висококваліфікованих, конкурентоспроможних фахівців з журналістики, інтегрованих до європейського та світового медіасередовища, які мають комунікаційний, креативний спосіб мислення та компетентності, необхідні для роботи у сфері журналістики.</vt:lpstr>
      <vt:lpstr>Презентация PowerPoint</vt:lpstr>
      <vt:lpstr>Презентация PowerPoint</vt:lpstr>
      <vt:lpstr>Презентация PowerPoint</vt:lpstr>
      <vt:lpstr>Академічна мобільність</vt:lpstr>
      <vt:lpstr>Презентация PowerPoint</vt:lpstr>
      <vt:lpstr>Презентация PowerPoint</vt:lpstr>
      <vt:lpstr>Презентация PowerPoint</vt:lpstr>
      <vt:lpstr>Вибіркова частина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Освітньо-професійна програма «Маркетинг» другого (магістерського) рівня вищої освіти</dc:title>
  <dc:creator>User</dc:creator>
  <cp:lastModifiedBy>Макуха Юрій Михайлович</cp:lastModifiedBy>
  <cp:revision>15</cp:revision>
  <dcterms:created xsi:type="dcterms:W3CDTF">2022-08-11T17:04:43Z</dcterms:created>
  <dcterms:modified xsi:type="dcterms:W3CDTF">2022-08-17T16:40:46Z</dcterms:modified>
</cp:coreProperties>
</file>