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83" r:id="rId2"/>
    <p:sldId id="281" r:id="rId3"/>
    <p:sldId id="292" r:id="rId4"/>
    <p:sldId id="263" r:id="rId5"/>
    <p:sldId id="284" r:id="rId6"/>
    <p:sldId id="285" r:id="rId7"/>
    <p:sldId id="286" r:id="rId8"/>
    <p:sldId id="293" r:id="rId9"/>
    <p:sldId id="287" r:id="rId10"/>
    <p:sldId id="294" r:id="rId11"/>
    <p:sldId id="288" r:id="rId12"/>
    <p:sldId id="290" r:id="rId13"/>
    <p:sldId id="295" r:id="rId14"/>
    <p:sldId id="296" r:id="rId15"/>
    <p:sldId id="28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4663"/>
    <a:srgbClr val="3B6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C5CA4-A987-4464-8D40-B32D9EE1D192}" v="14" dt="2018-06-11T18:25:11.483"/>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3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Трегуб" userId="8f100770-e481-4fe4-829e-996771df539d" providerId="ADAL" clId="{9D7C5CA4-A987-4464-8D40-B32D9EE1D192}"/>
    <pc:docChg chg="delSld modSld sldOrd">
      <pc:chgData name="Микола Трегуб" userId="8f100770-e481-4fe4-829e-996771df539d" providerId="ADAL" clId="{9D7C5CA4-A987-4464-8D40-B32D9EE1D192}" dt="2018-06-11T18:25:11.483" v="13" actId="2696"/>
      <pc:docMkLst>
        <pc:docMk/>
      </pc:docMkLst>
      <pc:sldChg chg="del">
        <pc:chgData name="Микола Трегуб" userId="8f100770-e481-4fe4-829e-996771df539d" providerId="ADAL" clId="{9D7C5CA4-A987-4464-8D40-B32D9EE1D192}" dt="2018-06-11T18:24:16.325" v="2" actId="2696"/>
        <pc:sldMkLst>
          <pc:docMk/>
          <pc:sldMk cId="3244537116" sldId="264"/>
        </pc:sldMkLst>
      </pc:sldChg>
      <pc:sldChg chg="del">
        <pc:chgData name="Микола Трегуб" userId="8f100770-e481-4fe4-829e-996771df539d" providerId="ADAL" clId="{9D7C5CA4-A987-4464-8D40-B32D9EE1D192}" dt="2018-06-11T18:24:16.349" v="3" actId="2696"/>
        <pc:sldMkLst>
          <pc:docMk/>
          <pc:sldMk cId="2523719416" sldId="267"/>
        </pc:sldMkLst>
      </pc:sldChg>
      <pc:sldChg chg="del">
        <pc:chgData name="Микола Трегуб" userId="8f100770-e481-4fe4-829e-996771df539d" providerId="ADAL" clId="{9D7C5CA4-A987-4464-8D40-B32D9EE1D192}" dt="2018-06-11T18:24:16.323" v="1" actId="2696"/>
        <pc:sldMkLst>
          <pc:docMk/>
          <pc:sldMk cId="1755116108" sldId="273"/>
        </pc:sldMkLst>
      </pc:sldChg>
      <pc:sldChg chg="del">
        <pc:chgData name="Микола Трегуб" userId="8f100770-e481-4fe4-829e-996771df539d" providerId="ADAL" clId="{9D7C5CA4-A987-4464-8D40-B32D9EE1D192}" dt="2018-06-11T18:24:16.359" v="6" actId="2696"/>
        <pc:sldMkLst>
          <pc:docMk/>
          <pc:sldMk cId="3601266380" sldId="275"/>
        </pc:sldMkLst>
      </pc:sldChg>
      <pc:sldChg chg="del">
        <pc:chgData name="Микола Трегуб" userId="8f100770-e481-4fe4-829e-996771df539d" providerId="ADAL" clId="{9D7C5CA4-A987-4464-8D40-B32D9EE1D192}" dt="2018-06-11T18:24:16.361" v="7" actId="2696"/>
        <pc:sldMkLst>
          <pc:docMk/>
          <pc:sldMk cId="1888533942" sldId="276"/>
        </pc:sldMkLst>
      </pc:sldChg>
      <pc:sldChg chg="del">
        <pc:chgData name="Микола Трегуб" userId="8f100770-e481-4fe4-829e-996771df539d" providerId="ADAL" clId="{9D7C5CA4-A987-4464-8D40-B32D9EE1D192}" dt="2018-06-11T18:24:16.397" v="8" actId="2696"/>
        <pc:sldMkLst>
          <pc:docMk/>
          <pc:sldMk cId="4238220080" sldId="278"/>
        </pc:sldMkLst>
      </pc:sldChg>
      <pc:sldChg chg="del">
        <pc:chgData name="Микола Трегуб" userId="8f100770-e481-4fe4-829e-996771df539d" providerId="ADAL" clId="{9D7C5CA4-A987-4464-8D40-B32D9EE1D192}" dt="2018-06-11T18:24:16.318" v="0" actId="2696"/>
        <pc:sldMkLst>
          <pc:docMk/>
          <pc:sldMk cId="3879496830" sldId="279"/>
        </pc:sldMkLst>
      </pc:sldChg>
      <pc:sldChg chg="ord">
        <pc:chgData name="Микола Трегуб" userId="8f100770-e481-4fe4-829e-996771df539d" providerId="ADAL" clId="{9D7C5CA4-A987-4464-8D40-B32D9EE1D192}" dt="2018-06-11T18:24:58.060" v="12"/>
        <pc:sldMkLst>
          <pc:docMk/>
          <pc:sldMk cId="689719046" sldId="281"/>
        </pc:sldMkLst>
      </pc:sldChg>
      <pc:sldChg chg="modSp">
        <pc:chgData name="Микола Трегуб" userId="8f100770-e481-4fe4-829e-996771df539d" providerId="ADAL" clId="{9D7C5CA4-A987-4464-8D40-B32D9EE1D192}" dt="2018-06-11T18:24:48.081" v="11" actId="207"/>
        <pc:sldMkLst>
          <pc:docMk/>
          <pc:sldMk cId="2928263300" sldId="283"/>
        </pc:sldMkLst>
        <pc:spChg chg="mod">
          <ac:chgData name="Микола Трегуб" userId="8f100770-e481-4fe4-829e-996771df539d" providerId="ADAL" clId="{9D7C5CA4-A987-4464-8D40-B32D9EE1D192}" dt="2018-06-11T18:24:48.081" v="11" actId="207"/>
          <ac:spMkLst>
            <pc:docMk/>
            <pc:sldMk cId="2928263300" sldId="283"/>
            <ac:spMk id="17" creationId="{00000000-0000-0000-0000-000000000000}"/>
          </ac:spMkLst>
        </pc:spChg>
      </pc:sldChg>
      <pc:sldChg chg="del">
        <pc:chgData name="Микола Трегуб" userId="8f100770-e481-4fe4-829e-996771df539d" providerId="ADAL" clId="{9D7C5CA4-A987-4464-8D40-B32D9EE1D192}" dt="2018-06-11T18:24:16.399" v="9" actId="2696"/>
        <pc:sldMkLst>
          <pc:docMk/>
          <pc:sldMk cId="1431999001" sldId="284"/>
        </pc:sldMkLst>
      </pc:sldChg>
      <pc:sldChg chg="del">
        <pc:chgData name="Микола Трегуб" userId="8f100770-e481-4fe4-829e-996771df539d" providerId="ADAL" clId="{9D7C5CA4-A987-4464-8D40-B32D9EE1D192}" dt="2018-06-11T18:25:11.483" v="13" actId="2696"/>
        <pc:sldMkLst>
          <pc:docMk/>
          <pc:sldMk cId="1175255335" sldId="285"/>
        </pc:sldMkLst>
      </pc:sldChg>
      <pc:sldChg chg="del">
        <pc:chgData name="Микола Трегуб" userId="8f100770-e481-4fe4-829e-996771df539d" providerId="ADAL" clId="{9D7C5CA4-A987-4464-8D40-B32D9EE1D192}" dt="2018-06-11T18:24:16.357" v="5" actId="2696"/>
        <pc:sldMkLst>
          <pc:docMk/>
          <pc:sldMk cId="1861858320" sldId="287"/>
        </pc:sldMkLst>
      </pc:sldChg>
      <pc:sldChg chg="del">
        <pc:chgData name="Микола Трегуб" userId="8f100770-e481-4fe4-829e-996771df539d" providerId="ADAL" clId="{9D7C5CA4-A987-4464-8D40-B32D9EE1D192}" dt="2018-06-11T18:24:16.353" v="4" actId="2696"/>
        <pc:sldMkLst>
          <pc:docMk/>
          <pc:sldMk cId="1739649646"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B674C-47DE-4D69-824F-B768083A5652}" type="datetimeFigureOut">
              <a:rPr lang="ru-RU" smtClean="0"/>
              <a:t>25.10.2022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3DA66-C4C8-47FB-AD19-85F20319C66A}" type="slidenum">
              <a:rPr lang="ru-RU" smtClean="0"/>
              <a:t>‹№›</a:t>
            </a:fld>
            <a:endParaRPr lang="ru-RU"/>
          </a:p>
        </p:txBody>
      </p:sp>
    </p:spTree>
    <p:extLst>
      <p:ext uri="{BB962C8B-B14F-4D97-AF65-F5344CB8AC3E}">
        <p14:creationId xmlns:p14="http://schemas.microsoft.com/office/powerpoint/2010/main" val="17565826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17226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14" name="TextBox 13"/>
          <p:cNvSpPr txBox="1"/>
          <p:nvPr userDrawn="1"/>
        </p:nvSpPr>
        <p:spPr>
          <a:xfrm>
            <a:off x="314325" y="4924928"/>
            <a:ext cx="1571625" cy="338554"/>
          </a:xfrm>
          <a:prstGeom prst="rect">
            <a:avLst/>
          </a:prstGeom>
          <a:noFill/>
        </p:spPr>
        <p:txBody>
          <a:bodyPr wrap="square" rtlCol="0">
            <a:spAutoFit/>
          </a:bodyPr>
          <a:lstStyle/>
          <a:p>
            <a:pPr algn="l"/>
            <a:r>
              <a:rPr lang="uk-UA" sz="1600" b="1" dirty="0"/>
              <a:t>Контакти: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31" name="Объект 28"/>
          <p:cNvSpPr>
            <a:spLocks noGrp="1"/>
          </p:cNvSpPr>
          <p:nvPr>
            <p:ph sz="quarter" idx="14" hasCustomPrompt="1"/>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контактний </a:t>
            </a:r>
            <a:r>
              <a:rPr lang="en-US" noProof="0" dirty="0"/>
              <a:t>e-mail</a:t>
            </a:r>
            <a:r>
              <a:rPr lang="uk-UA" noProof="0" dirty="0"/>
              <a:t> або номер телефону для </a:t>
            </a:r>
            <a:r>
              <a:rPr lang="uk-UA" noProof="0" dirty="0" err="1"/>
              <a:t>месенджера</a:t>
            </a:r>
            <a:endParaRPr lang="uk-UA" noProof="0" dirty="0"/>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7673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10" name="TextBox 9"/>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12" name="Текст 11"/>
          <p:cNvSpPr>
            <a:spLocks noGrp="1"/>
          </p:cNvSpPr>
          <p:nvPr>
            <p:ph type="body" sz="quarter" idx="10" hasCustomPrompt="1"/>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uk-UA" dirty="0"/>
              <a:t>НАЗВА СЛАЙДУ</a:t>
            </a:r>
            <a:endParaRPr lang="ru-RU" dirty="0"/>
          </a:p>
        </p:txBody>
      </p:sp>
      <p:sp>
        <p:nvSpPr>
          <p:cNvPr id="14"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68084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8" name="TextBox 7"/>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9"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76168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2346098"/>
            <a:ext cx="6174921" cy="2165803"/>
          </a:xfrm>
          <a:prstGeom prst="rect">
            <a:avLst/>
          </a:prstGeom>
        </p:spPr>
        <p:txBody>
          <a:bodyPr anchor="ctr"/>
          <a:lstStyle>
            <a:lvl1pPr>
              <a:defRPr sz="3200" b="1"/>
            </a:lvl1pPr>
          </a:lstStyle>
          <a:p>
            <a:r>
              <a:rPr lang="uk-UA" noProof="0" dirty="0"/>
              <a:t>Назва розділу</a:t>
            </a:r>
          </a:p>
        </p:txBody>
      </p:sp>
    </p:spTree>
    <p:extLst>
      <p:ext uri="{BB962C8B-B14F-4D97-AF65-F5344CB8AC3E}">
        <p14:creationId xmlns:p14="http://schemas.microsoft.com/office/powerpoint/2010/main" val="313992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434171"/>
            <a:ext cx="5977345" cy="571669"/>
          </a:xfrm>
          <a:prstGeom prst="rect">
            <a:avLst/>
          </a:prstGeom>
        </p:spPr>
        <p:txBody>
          <a:bodyPr anchor="b"/>
          <a:lstStyle>
            <a:lvl1pPr>
              <a:defRPr sz="3200" b="1"/>
            </a:lvl1pPr>
          </a:lstStyle>
          <a:p>
            <a:r>
              <a:rPr lang="uk-UA" noProof="0" dirty="0"/>
              <a:t>Назва розділу</a:t>
            </a:r>
          </a:p>
        </p:txBody>
      </p:sp>
      <p:sp>
        <p:nvSpPr>
          <p:cNvPr id="6" name="Текст 5"/>
          <p:cNvSpPr>
            <a:spLocks noGrp="1"/>
          </p:cNvSpPr>
          <p:nvPr>
            <p:ph type="body" sz="quarter" idx="10" hasCustomPrompt="1"/>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uk-UA" dirty="0"/>
              <a:t>Назва пункту</a:t>
            </a:r>
          </a:p>
          <a:p>
            <a:pPr lvl="0"/>
            <a:r>
              <a:rPr lang="uk-UA" dirty="0"/>
              <a:t>Назва пункту</a:t>
            </a:r>
          </a:p>
          <a:p>
            <a:pPr lvl="0"/>
            <a:r>
              <a:rPr lang="uk-UA" dirty="0"/>
              <a:t>Назва пункту</a:t>
            </a:r>
          </a:p>
          <a:p>
            <a:pPr lvl="0"/>
            <a:r>
              <a:rPr lang="uk-UA" dirty="0"/>
              <a:t>Назва пункту</a:t>
            </a:r>
            <a:endParaRPr lang="ru-RU" dirty="0"/>
          </a:p>
          <a:p>
            <a:pPr lvl="0"/>
            <a:endParaRPr lang="ru-RU" dirty="0"/>
          </a:p>
        </p:txBody>
      </p:sp>
      <p:cxnSp>
        <p:nvCxnSpPr>
          <p:cNvPr id="7" name="Прямая соединительная линия 6"/>
          <p:cNvCxnSpPr/>
          <p:nvPr userDrawn="1"/>
        </p:nvCxnSpPr>
        <p:spPr>
          <a:xfrm flipV="1">
            <a:off x="418035" y="1005840"/>
            <a:ext cx="6024327" cy="15776"/>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880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2294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k.nmu.org.ua/ua/opp/osvitnyo_proffesiyni_programma_magistr.php"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314327" y="2257299"/>
            <a:ext cx="7384596" cy="1833790"/>
          </a:xfrm>
        </p:spPr>
        <p:txBody>
          <a:bodyPr>
            <a:noAutofit/>
          </a:bodyPr>
          <a:lstStyle/>
          <a:p>
            <a:pPr algn="ctr"/>
            <a:r>
              <a:rPr lang="uk-UA" i="0" dirty="0">
                <a:solidFill>
                  <a:srgbClr val="0070C0"/>
                </a:solidFill>
                <a:effectLst/>
              </a:rPr>
              <a:t>Освітньо-професійна програма «Маркетинг» другого (магістерського) рівня вищої освіти</a:t>
            </a:r>
            <a:endParaRPr lang="uk-UA" dirty="0">
              <a:solidFill>
                <a:srgbClr val="0070C0"/>
              </a:solidFill>
            </a:endParaRPr>
          </a:p>
        </p:txBody>
      </p:sp>
      <p:sp>
        <p:nvSpPr>
          <p:cNvPr id="15" name="Объект 14"/>
          <p:cNvSpPr>
            <a:spLocks noGrp="1"/>
          </p:cNvSpPr>
          <p:nvPr>
            <p:ph sz="quarter" idx="11"/>
          </p:nvPr>
        </p:nvSpPr>
        <p:spPr/>
        <p:txBody>
          <a:bodyPr/>
          <a:lstStyle/>
          <a:p>
            <a:r>
              <a:rPr lang="uk-UA" b="1" dirty="0">
                <a:solidFill>
                  <a:schemeClr val="accent4">
                    <a:lumMod val="60000"/>
                    <a:lumOff val="40000"/>
                  </a:schemeClr>
                </a:solidFill>
              </a:rPr>
              <a:t>Кафедра маркетингу</a:t>
            </a:r>
            <a:endParaRPr lang="ru-RU" b="1" dirty="0">
              <a:solidFill>
                <a:schemeClr val="accent4">
                  <a:lumMod val="60000"/>
                  <a:lumOff val="40000"/>
                </a:schemeClr>
              </a:solidFill>
            </a:endParaRPr>
          </a:p>
        </p:txBody>
      </p:sp>
      <p:sp>
        <p:nvSpPr>
          <p:cNvPr id="16" name="Объект 15"/>
          <p:cNvSpPr>
            <a:spLocks noGrp="1"/>
          </p:cNvSpPr>
          <p:nvPr>
            <p:ph sz="quarter" idx="12"/>
          </p:nvPr>
        </p:nvSpPr>
        <p:spPr/>
        <p:txBody>
          <a:bodyPr/>
          <a:lstStyle/>
          <a:p>
            <a:r>
              <a:rPr lang="en-US" dirty="0">
                <a:solidFill>
                  <a:schemeClr val="accent4">
                    <a:lumMod val="60000"/>
                    <a:lumOff val="40000"/>
                  </a:schemeClr>
                </a:solidFill>
              </a:rPr>
              <a:t>     </a:t>
            </a:r>
            <a:r>
              <a:rPr lang="uk-UA" dirty="0">
                <a:solidFill>
                  <a:schemeClr val="accent4">
                    <a:lumMod val="60000"/>
                    <a:lumOff val="40000"/>
                  </a:schemeClr>
                </a:solidFill>
              </a:rPr>
              <a:t>Гарант ОПП, завідувач кафедри маркетингу, </a:t>
            </a:r>
            <a:r>
              <a:rPr lang="uk-UA" dirty="0" err="1">
                <a:solidFill>
                  <a:schemeClr val="accent4">
                    <a:lumMod val="60000"/>
                    <a:lumOff val="40000"/>
                  </a:schemeClr>
                </a:solidFill>
              </a:rPr>
              <a:t>к.е.н</a:t>
            </a:r>
            <a:r>
              <a:rPr lang="uk-UA" dirty="0">
                <a:solidFill>
                  <a:schemeClr val="accent4">
                    <a:lumMod val="60000"/>
                    <a:lumOff val="40000"/>
                  </a:schemeClr>
                </a:solidFill>
              </a:rPr>
              <a:t>., доцент</a:t>
            </a:r>
            <a:endParaRPr lang="en-US" dirty="0">
              <a:solidFill>
                <a:schemeClr val="accent4">
                  <a:lumMod val="60000"/>
                  <a:lumOff val="40000"/>
                </a:schemeClr>
              </a:solidFill>
            </a:endParaRPr>
          </a:p>
          <a:p>
            <a:r>
              <a:rPr lang="en-US" dirty="0">
                <a:solidFill>
                  <a:schemeClr val="accent4">
                    <a:lumMod val="60000"/>
                    <a:lumOff val="40000"/>
                  </a:schemeClr>
                </a:solidFill>
              </a:rPr>
              <a:t>   </a:t>
            </a:r>
            <a:r>
              <a:rPr lang="uk-UA" dirty="0">
                <a:solidFill>
                  <a:schemeClr val="accent4">
                    <a:lumMod val="60000"/>
                    <a:lumOff val="40000"/>
                  </a:schemeClr>
                </a:solidFill>
              </a:rPr>
              <a:t> Касян Сергій Якович</a:t>
            </a:r>
            <a:endParaRPr lang="ru-RU" dirty="0">
              <a:solidFill>
                <a:schemeClr val="accent4">
                  <a:lumMod val="60000"/>
                  <a:lumOff val="40000"/>
                </a:schemeClr>
              </a:solidFill>
            </a:endParaRPr>
          </a:p>
        </p:txBody>
      </p:sp>
      <p:sp>
        <p:nvSpPr>
          <p:cNvPr id="17" name="Объект 16"/>
          <p:cNvSpPr>
            <a:spLocks noGrp="1"/>
          </p:cNvSpPr>
          <p:nvPr>
            <p:ph sz="quarter" idx="13"/>
          </p:nvPr>
        </p:nvSpPr>
        <p:spPr>
          <a:xfrm>
            <a:off x="267381" y="6017988"/>
            <a:ext cx="8396968" cy="657868"/>
          </a:xfrm>
          <a:solidFill>
            <a:schemeClr val="bg1"/>
          </a:solidFill>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18" name="Текст 17"/>
          <p:cNvSpPr>
            <a:spLocks noGrp="1"/>
          </p:cNvSpPr>
          <p:nvPr>
            <p:ph type="body" sz="quarter" idx="16"/>
          </p:nvPr>
        </p:nvSpPr>
        <p:spPr>
          <a:xfrm>
            <a:off x="4055953" y="285185"/>
            <a:ext cx="3642970" cy="1833791"/>
          </a:xfrm>
        </p:spPr>
        <p:txBody>
          <a:bodyPr/>
          <a:lstStyle/>
          <a:p>
            <a:r>
              <a:rPr lang="uk-UA" sz="2400" b="0" i="0" dirty="0">
                <a:solidFill>
                  <a:srgbClr val="0070C0"/>
                </a:solidFill>
                <a:effectLst/>
                <a:latin typeface="Calibri" panose="020F0502020204030204" pitchFamily="34" charset="0"/>
              </a:rPr>
              <a:t>Презентація освітньо-професійної програми «Маркетинг»</a:t>
            </a:r>
            <a:r>
              <a:rPr lang="uk-UA" sz="1400" dirty="0">
                <a:solidFill>
                  <a:srgbClr val="0070C0"/>
                </a:solidFill>
                <a:latin typeface="+mj-lt"/>
              </a:rPr>
              <a:t>, магістри 2022                                 </a:t>
            </a:r>
          </a:p>
          <a:p>
            <a:r>
              <a:rPr lang="uk-UA" sz="1400" dirty="0">
                <a:solidFill>
                  <a:srgbClr val="0070C0"/>
                </a:solidFill>
                <a:latin typeface="+mj-lt"/>
              </a:rPr>
              <a:t>НТУ «Дніпровська політехніка»,</a:t>
            </a:r>
            <a:r>
              <a:rPr lang="pl-PL" sz="1400" dirty="0">
                <a:solidFill>
                  <a:srgbClr val="0070C0"/>
                </a:solidFill>
                <a:latin typeface="+mj-lt"/>
              </a:rPr>
              <a:t> </a:t>
            </a:r>
            <a:r>
              <a:rPr lang="uk-UA" sz="1400" dirty="0">
                <a:solidFill>
                  <a:srgbClr val="0070C0"/>
                </a:solidFill>
                <a:latin typeface="+mj-lt"/>
              </a:rPr>
              <a:t>                         м. Дніпро, 26 вересня 2022 р.</a:t>
            </a:r>
          </a:p>
        </p:txBody>
      </p:sp>
      <p:pic>
        <p:nvPicPr>
          <p:cNvPr id="8" name="Рисунок 1">
            <a:extLst>
              <a:ext uri="{FF2B5EF4-FFF2-40B4-BE49-F238E27FC236}">
                <a16:creationId xmlns:a16="http://schemas.microsoft.com/office/drawing/2014/main" id="{4DACE0D8-7100-4D59-A5EF-C831641A8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4349" y="1831169"/>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0F59365B-AEE7-40C1-A85D-15E7D0166C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95" y="758850"/>
            <a:ext cx="1115695" cy="886460"/>
          </a:xfrm>
          <a:prstGeom prst="rect">
            <a:avLst/>
          </a:prstGeom>
          <a:noFill/>
        </p:spPr>
      </p:pic>
    </p:spTree>
    <p:extLst>
      <p:ext uri="{BB962C8B-B14F-4D97-AF65-F5344CB8AC3E}">
        <p14:creationId xmlns:p14="http://schemas.microsoft.com/office/powerpoint/2010/main" val="29282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Освітні компоненти</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Tx/>
              <a:buChar char="-"/>
            </a:pPr>
            <a:r>
              <a:rPr lang="uk-UA" b="0" dirty="0">
                <a:solidFill>
                  <a:srgbClr val="0070C0"/>
                </a:solidFill>
              </a:rPr>
              <a:t>Ф5 Маркетинг взаємодії і партнерських відносин </a:t>
            </a:r>
          </a:p>
          <a:p>
            <a:pPr marL="457200" indent="-457200" algn="just">
              <a:buFontTx/>
              <a:buChar char="-"/>
            </a:pPr>
            <a:r>
              <a:rPr lang="uk-UA" b="0" dirty="0">
                <a:solidFill>
                  <a:srgbClr val="0070C0"/>
                </a:solidFill>
              </a:rPr>
              <a:t>Ф6 Курсовий проект з економічного обґрунтування маркетингових рішень </a:t>
            </a:r>
          </a:p>
          <a:p>
            <a:pPr marL="457200" indent="-457200" algn="just">
              <a:buFontTx/>
              <a:buChar char="-"/>
            </a:pPr>
            <a:r>
              <a:rPr lang="uk-UA" b="0" dirty="0">
                <a:solidFill>
                  <a:srgbClr val="0070C0"/>
                </a:solidFill>
              </a:rPr>
              <a:t>Ф7 Методологія та організація економічних наукових досліджень </a:t>
            </a:r>
          </a:p>
          <a:p>
            <a:pPr marL="457200" indent="-457200" algn="just">
              <a:buFontTx/>
              <a:buChar char="-"/>
            </a:pPr>
            <a:r>
              <a:rPr lang="uk-UA" b="0" dirty="0">
                <a:solidFill>
                  <a:srgbClr val="0070C0"/>
                </a:solidFill>
              </a:rPr>
              <a:t>С1 Маркетинг стартап-проектів  - спеціальна дисципліна за освітньою програмою</a:t>
            </a:r>
          </a:p>
          <a:p>
            <a:pPr marL="457200" indent="-457200" algn="just">
              <a:buFontTx/>
              <a:buChar char="-"/>
            </a:pPr>
            <a:r>
              <a:rPr lang="uk-UA" b="0" dirty="0">
                <a:solidFill>
                  <a:srgbClr val="0070C0"/>
                </a:solidFill>
              </a:rPr>
              <a:t>П1 Передатестаційна практика</a:t>
            </a:r>
          </a:p>
          <a:p>
            <a:pPr marL="457200" indent="-457200" algn="just">
              <a:buFontTx/>
              <a:buChar char="-"/>
            </a:pPr>
            <a:r>
              <a:rPr lang="uk-UA" b="0" dirty="0">
                <a:solidFill>
                  <a:srgbClr val="0070C0"/>
                </a:solidFill>
              </a:rPr>
              <a:t>П2 Виконання кваліфікаційної роботи </a:t>
            </a:r>
            <a:r>
              <a:rPr lang="ru-RU" b="0" dirty="0">
                <a:solidFill>
                  <a:srgbClr val="0070C0"/>
                </a:solidFill>
              </a:rPr>
              <a:t>  </a:t>
            </a:r>
            <a:endParaRPr lang="ru-RU" dirty="0"/>
          </a:p>
        </p:txBody>
      </p:sp>
      <p:pic>
        <p:nvPicPr>
          <p:cNvPr id="6" name="Рисунок 1">
            <a:extLst>
              <a:ext uri="{FF2B5EF4-FFF2-40B4-BE49-F238E27FC236}">
                <a16:creationId xmlns:a16="http://schemas.microsoft.com/office/drawing/2014/main" id="{2FEE35E4-C9DB-4E7D-B3B8-8661FFB795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7417" y="463226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43C4A06C-322E-46AB-8FC2-7C54EAC33F6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5176" y="4855487"/>
            <a:ext cx="1362075" cy="1119800"/>
          </a:xfrm>
          <a:prstGeom prst="rect">
            <a:avLst/>
          </a:prstGeom>
          <a:noFill/>
        </p:spPr>
      </p:pic>
      <p:pic>
        <p:nvPicPr>
          <p:cNvPr id="9" name="Рисунок 8">
            <a:extLst>
              <a:ext uri="{FF2B5EF4-FFF2-40B4-BE49-F238E27FC236}">
                <a16:creationId xmlns:a16="http://schemas.microsoft.com/office/drawing/2014/main" id="{274E0431-28FF-4A4A-8569-F080FF305C3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1075" y="4705457"/>
            <a:ext cx="1003935" cy="1419860"/>
          </a:xfrm>
          <a:prstGeom prst="rect">
            <a:avLst/>
          </a:prstGeom>
          <a:noFill/>
        </p:spPr>
      </p:pic>
    </p:spTree>
    <p:extLst>
      <p:ext uri="{BB962C8B-B14F-4D97-AF65-F5344CB8AC3E}">
        <p14:creationId xmlns:p14="http://schemas.microsoft.com/office/powerpoint/2010/main" val="268061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0070C0"/>
                </a:solidFill>
              </a:rPr>
              <a:t>Вибіркова частина</a:t>
            </a:r>
            <a:endParaRPr lang="ru-RU" dirty="0">
              <a:solidFill>
                <a:srgbClr val="0070C0"/>
              </a:solidFill>
            </a:endParaRPr>
          </a:p>
        </p:txBody>
      </p:sp>
      <p:sp>
        <p:nvSpPr>
          <p:cNvPr id="4" name="Текст 3"/>
          <p:cNvSpPr>
            <a:spLocks noGrp="1"/>
          </p:cNvSpPr>
          <p:nvPr>
            <p:ph type="body" sz="quarter" idx="10"/>
          </p:nvPr>
        </p:nvSpPr>
        <p:spPr>
          <a:xfrm>
            <a:off x="332014" y="1172037"/>
            <a:ext cx="6593887" cy="5424706"/>
          </a:xfrm>
        </p:spPr>
        <p:txBody>
          <a:bodyPr/>
          <a:lstStyle/>
          <a:p>
            <a:pPr marL="342900" indent="-342900">
              <a:buFont typeface="Arial" panose="020B0604020202020204" pitchFamily="34" charset="0"/>
              <a:buChar char="•"/>
            </a:pPr>
            <a:r>
              <a:rPr lang="uk-UA" sz="2800" b="1" dirty="0">
                <a:solidFill>
                  <a:srgbClr val="0070C0"/>
                </a:solidFill>
              </a:rPr>
              <a:t>Факультетський вибір п'яти професійних дисциплін:</a:t>
            </a:r>
          </a:p>
          <a:p>
            <a:pPr marL="0" indent="0">
              <a:buNone/>
            </a:pPr>
            <a:r>
              <a:rPr lang="uk-UA" sz="2400" dirty="0">
                <a:solidFill>
                  <a:srgbClr val="0070C0"/>
                </a:solidFill>
              </a:rPr>
              <a:t>  Зокрема, кафедра пропонує Інтернет маркетингові дослідження, Якісні дослідження в маркетингових комунікаціях, Рекламний менеджмент, Бренд-менеджмент, Маркетинг територій </a:t>
            </a:r>
            <a:endParaRPr lang="ru-RU" sz="2400" dirty="0">
              <a:solidFill>
                <a:srgbClr val="0070C0"/>
              </a:solidFill>
            </a:endParaRPr>
          </a:p>
          <a:p>
            <a:pPr marL="342900" indent="-342900">
              <a:buFont typeface="Arial" panose="020B0604020202020204" pitchFamily="34" charset="0"/>
              <a:buChar char="•"/>
            </a:pPr>
            <a:r>
              <a:rPr lang="uk-UA" sz="2800" b="1" dirty="0">
                <a:solidFill>
                  <a:srgbClr val="0070C0"/>
                </a:solidFill>
              </a:rPr>
              <a:t>Обрання однієї дисципліни </a:t>
            </a:r>
            <a:r>
              <a:rPr lang="en-US" sz="2800" b="1" dirty="0">
                <a:solidFill>
                  <a:srgbClr val="0070C0"/>
                </a:solidFill>
              </a:rPr>
              <a:t>soft-skills </a:t>
            </a:r>
            <a:r>
              <a:rPr lang="uk-UA" sz="2800" b="1" dirty="0">
                <a:solidFill>
                  <a:srgbClr val="0070C0"/>
                </a:solidFill>
              </a:rPr>
              <a:t>із </a:t>
            </a:r>
            <a:r>
              <a:rPr lang="uk-UA" sz="2800" b="1" dirty="0" err="1">
                <a:solidFill>
                  <a:srgbClr val="0070C0"/>
                </a:solidFill>
              </a:rPr>
              <a:t>загальноуніверситетського</a:t>
            </a:r>
            <a:r>
              <a:rPr lang="uk-UA" sz="2800" b="1" dirty="0">
                <a:solidFill>
                  <a:srgbClr val="0070C0"/>
                </a:solidFill>
              </a:rPr>
              <a:t> списку</a:t>
            </a:r>
          </a:p>
          <a:p>
            <a:pPr marL="0" indent="0">
              <a:buNone/>
            </a:pPr>
            <a:r>
              <a:rPr lang="uk-UA" sz="2400" dirty="0">
                <a:solidFill>
                  <a:srgbClr val="0070C0"/>
                </a:solidFill>
              </a:rPr>
              <a:t>кафедра пропонує: </a:t>
            </a:r>
            <a:r>
              <a:rPr lang="uk-UA" sz="2400" i="1" dirty="0">
                <a:solidFill>
                  <a:srgbClr val="0070C0"/>
                </a:solidFill>
              </a:rPr>
              <a:t>Психологія продажу на високотехнологічних ринках, Мультимедійні комунікації</a:t>
            </a:r>
          </a:p>
        </p:txBody>
      </p:sp>
      <p:pic>
        <p:nvPicPr>
          <p:cNvPr id="5" name="Рисунок 1">
            <a:extLst>
              <a:ext uri="{FF2B5EF4-FFF2-40B4-BE49-F238E27FC236}">
                <a16:creationId xmlns:a16="http://schemas.microsoft.com/office/drawing/2014/main" id="{F05F130C-4C1B-403A-83F7-FF751F59F1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300" y="58461"/>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3EB28DE-F2EA-4061-BB97-68C559D3D6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256" y="366746"/>
            <a:ext cx="1362075" cy="1119800"/>
          </a:xfrm>
          <a:prstGeom prst="rect">
            <a:avLst/>
          </a:prstGeom>
          <a:noFill/>
        </p:spPr>
      </p:pic>
      <p:pic>
        <p:nvPicPr>
          <p:cNvPr id="7" name="Рисунок 6">
            <a:extLst>
              <a:ext uri="{FF2B5EF4-FFF2-40B4-BE49-F238E27FC236}">
                <a16:creationId xmlns:a16="http://schemas.microsoft.com/office/drawing/2014/main" id="{F2A482A8-AD56-459E-B02B-4133F209CD2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352" y="216716"/>
            <a:ext cx="1003935" cy="1419860"/>
          </a:xfrm>
          <a:prstGeom prst="rect">
            <a:avLst/>
          </a:prstGeom>
          <a:noFill/>
        </p:spPr>
      </p:pic>
    </p:spTree>
    <p:extLst>
      <p:ext uri="{BB962C8B-B14F-4D97-AF65-F5344CB8AC3E}">
        <p14:creationId xmlns:p14="http://schemas.microsoft.com/office/powerpoint/2010/main" val="271134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a:spcBef>
                <a:spcPts val="0"/>
              </a:spcBef>
            </a:pPr>
            <a:r>
              <a:rPr lang="uk-UA" sz="2400" b="0" dirty="0">
                <a:solidFill>
                  <a:srgbClr val="0070C0"/>
                </a:solidFill>
                <a:effectLst/>
                <a:ea typeface="Times New Roman" panose="02020603050405020304" pitchFamily="18" charset="0"/>
              </a:rPr>
              <a:t>        </a:t>
            </a:r>
            <a:r>
              <a:rPr lang="uk-UA" sz="3200" dirty="0">
                <a:solidFill>
                  <a:srgbClr val="0070C0"/>
                </a:solidFill>
                <a:effectLst/>
                <a:ea typeface="Times New Roman" panose="02020603050405020304" pitchFamily="18" charset="0"/>
              </a:rPr>
              <a:t>Передатестаційна п</a:t>
            </a:r>
            <a:r>
              <a:rPr lang="uk-UA" sz="3200" dirty="0">
                <a:solidFill>
                  <a:srgbClr val="0070C0"/>
                </a:solidFill>
              </a:rPr>
              <a:t>рактика (8 кредитів ЄКТС)</a:t>
            </a:r>
          </a:p>
          <a:p>
            <a:pPr>
              <a:spcBef>
                <a:spcPts val="0"/>
              </a:spcBef>
            </a:pPr>
            <a:endParaRPr lang="uk-UA" sz="2400" dirty="0">
              <a:solidFill>
                <a:schemeClr val="accent4">
                  <a:lumMod val="60000"/>
                  <a:lumOff val="40000"/>
                </a:schemeClr>
              </a:solidFill>
            </a:endParaRPr>
          </a:p>
          <a:p>
            <a:pPr>
              <a:spcBef>
                <a:spcPts val="0"/>
              </a:spcBef>
            </a:pPr>
            <a:r>
              <a:rPr lang="uk-UA" sz="2200" b="0" i="0" dirty="0">
                <a:solidFill>
                  <a:srgbClr val="0070C0"/>
                </a:solidFill>
                <a:effectLst/>
              </a:rPr>
              <a:t>    - Під час практики та виконання кваліфікаційної роботи здобувачі аналізують, пояснюють факти, прогнозують та створюють інноваційні креативні ідеї у сфері маркетингу.</a:t>
            </a:r>
          </a:p>
          <a:p>
            <a:pPr>
              <a:spcBef>
                <a:spcPts val="0"/>
              </a:spcBef>
            </a:pPr>
            <a:r>
              <a:rPr lang="uk-UA" sz="2200" b="0" i="0" dirty="0">
                <a:solidFill>
                  <a:srgbClr val="0070C0"/>
                </a:solidFill>
                <a:effectLst/>
              </a:rPr>
              <a:t>   - Практика та кваліфікаційна робота є елементом індивідуальної траєкторії студента у частині баз та тем практик, об’єкту дослідження. Тому ці ОК не фокусуються на певних </a:t>
            </a:r>
            <a:r>
              <a:rPr lang="uk-UA" sz="2200" b="0" i="0" dirty="0" err="1">
                <a:solidFill>
                  <a:srgbClr val="0070C0"/>
                </a:solidFill>
                <a:effectLst/>
              </a:rPr>
              <a:t>компетентностях</a:t>
            </a:r>
            <a:r>
              <a:rPr lang="uk-UA" sz="2200" b="0" i="0" dirty="0">
                <a:solidFill>
                  <a:srgbClr val="0070C0"/>
                </a:solidFill>
                <a:effectLst/>
              </a:rPr>
              <a:t>, а згідно ОПП формують більшість нормативних </a:t>
            </a:r>
            <a:r>
              <a:rPr lang="uk-UA" sz="2200" b="0" i="0" dirty="0" err="1">
                <a:solidFill>
                  <a:srgbClr val="0070C0"/>
                </a:solidFill>
                <a:effectLst/>
              </a:rPr>
              <a:t>компетентностей</a:t>
            </a:r>
            <a:r>
              <a:rPr lang="uk-UA" sz="2200" b="0" i="0" dirty="0">
                <a:solidFill>
                  <a:srgbClr val="0070C0"/>
                </a:solidFill>
                <a:effectLst/>
              </a:rPr>
              <a:t> СВО 075. Однак індивідуальний їх набір визначає кожен здобувач, що відображається у звітах з практики та кваліфікаційній роботі. Завдання передатестаційної практики спрямовані на закріплення знань та навичок теоретичного навчання, збір інформації для кваліфікаційної роботи. Цілі, зміст та тематика завдань практик обговорюється з роботодавцями, експертами та партнерами кафедри під час розробки ОПП. Однак, остаточно вони корегуються безпосередньо на місці практики разом з керівником від підприємства. </a:t>
            </a:r>
            <a:endParaRPr lang="uk-UA" sz="2200" b="0" dirty="0">
              <a:solidFill>
                <a:srgbClr val="0070C0"/>
              </a:solidFill>
            </a:endParaRPr>
          </a:p>
          <a:p>
            <a:pPr>
              <a:spcBef>
                <a:spcPts val="0"/>
              </a:spcBef>
            </a:pPr>
            <a:endParaRPr lang="ru-RU" sz="2200" b="0" dirty="0">
              <a:solidFill>
                <a:srgbClr val="0070C0"/>
              </a:solidFill>
            </a:endParaRPr>
          </a:p>
          <a:p>
            <a:pPr>
              <a:spcBef>
                <a:spcPts val="0"/>
              </a:spcBef>
            </a:pPr>
            <a:r>
              <a:rPr lang="uk-UA" sz="2200" i="1" dirty="0">
                <a:solidFill>
                  <a:srgbClr val="0070C0"/>
                </a:solidFill>
              </a:rPr>
              <a:t>Керівник практики взаємодіє з базами практики</a:t>
            </a:r>
            <a:endParaRPr lang="ru-RU" sz="2200" i="1" dirty="0">
              <a:solidFill>
                <a:srgbClr val="0070C0"/>
              </a:solidFill>
            </a:endParaRPr>
          </a:p>
          <a:p>
            <a:pPr>
              <a:spcBef>
                <a:spcPts val="0"/>
              </a:spcBef>
            </a:pPr>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5" name="Рисунок 1">
            <a:extLst>
              <a:ext uri="{FF2B5EF4-FFF2-40B4-BE49-F238E27FC236}">
                <a16:creationId xmlns:a16="http://schemas.microsoft.com/office/drawing/2014/main" id="{AD395B55-0147-4DA5-9473-6D6D54276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468" y="470624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78A9AE1F-40DF-47AB-8A54-B765DB7273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129" y="4929470"/>
            <a:ext cx="1362075" cy="1119800"/>
          </a:xfrm>
          <a:prstGeom prst="rect">
            <a:avLst/>
          </a:prstGeom>
          <a:noFill/>
        </p:spPr>
      </p:pic>
      <p:pic>
        <p:nvPicPr>
          <p:cNvPr id="7" name="Рисунок 6">
            <a:extLst>
              <a:ext uri="{FF2B5EF4-FFF2-40B4-BE49-F238E27FC236}">
                <a16:creationId xmlns:a16="http://schemas.microsoft.com/office/drawing/2014/main" id="{8D884F30-F2DB-469D-B703-AA44F65E11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115" y="4779440"/>
            <a:ext cx="1003935" cy="1419860"/>
          </a:xfrm>
          <a:prstGeom prst="rect">
            <a:avLst/>
          </a:prstGeom>
          <a:noFill/>
        </p:spPr>
      </p:pic>
    </p:spTree>
    <p:extLst>
      <p:ext uri="{BB962C8B-B14F-4D97-AF65-F5344CB8AC3E}">
        <p14:creationId xmlns:p14="http://schemas.microsoft.com/office/powerpoint/2010/main" val="92116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500" dirty="0">
                <a:solidFill>
                  <a:srgbClr val="0070C0"/>
                </a:solidFill>
              </a:rPr>
              <a:t>Магістерськ</a:t>
            </a:r>
            <a:r>
              <a:rPr lang="uk-UA" sz="2500" b="1" dirty="0">
                <a:solidFill>
                  <a:srgbClr val="0070C0"/>
                </a:solidFill>
              </a:rPr>
              <a:t>а </a:t>
            </a:r>
            <a:r>
              <a:rPr lang="uk-UA" sz="2500" dirty="0">
                <a:solidFill>
                  <a:srgbClr val="0070C0"/>
                </a:solidFill>
              </a:rPr>
              <a:t>кв</a:t>
            </a:r>
            <a:r>
              <a:rPr lang="uk-UA" sz="2500" b="1" dirty="0">
                <a:solidFill>
                  <a:srgbClr val="0070C0"/>
                </a:solidFill>
              </a:rPr>
              <a:t>аліфікаційна робота</a:t>
            </a:r>
            <a:endParaRPr lang="ru-RU" sz="2500" dirty="0">
              <a:solidFill>
                <a:srgbClr val="0070C0"/>
              </a:solidFill>
            </a:endParaRPr>
          </a:p>
        </p:txBody>
      </p:sp>
      <p:sp>
        <p:nvSpPr>
          <p:cNvPr id="4" name="Текст 3"/>
          <p:cNvSpPr>
            <a:spLocks noGrp="1"/>
          </p:cNvSpPr>
          <p:nvPr>
            <p:ph type="body" sz="quarter" idx="10"/>
          </p:nvPr>
        </p:nvSpPr>
        <p:spPr/>
        <p:txBody>
          <a:bodyPr/>
          <a:lstStyle/>
          <a:p>
            <a:pPr marL="342900" indent="-342900">
              <a:buFont typeface="Arial" panose="020B0604020202020204" pitchFamily="34" charset="0"/>
              <a:buChar char="•"/>
            </a:pPr>
            <a:r>
              <a:rPr lang="uk-UA" sz="2400" dirty="0">
                <a:solidFill>
                  <a:srgbClr val="0070C0"/>
                </a:solidFill>
              </a:rPr>
              <a:t>вирішення практичної управлінської проблеми маркетингу</a:t>
            </a:r>
          </a:p>
          <a:p>
            <a:pPr marL="342900" indent="-342900">
              <a:buFont typeface="Arial" panose="020B0604020202020204" pitchFamily="34" charset="0"/>
              <a:buChar char="•"/>
            </a:pPr>
            <a:r>
              <a:rPr lang="uk-UA" sz="2400" dirty="0">
                <a:solidFill>
                  <a:srgbClr val="0070C0"/>
                </a:solidFill>
              </a:rPr>
              <a:t>обґрунтування </a:t>
            </a:r>
            <a:r>
              <a:rPr lang="uk-UA" sz="2400" dirty="0" err="1">
                <a:solidFill>
                  <a:srgbClr val="0070C0"/>
                </a:solidFill>
              </a:rPr>
              <a:t>проєкту</a:t>
            </a:r>
            <a:r>
              <a:rPr lang="uk-UA" sz="2400" dirty="0">
                <a:solidFill>
                  <a:srgbClr val="0070C0"/>
                </a:solidFill>
              </a:rPr>
              <a:t> з удосконалення управління маркетингом на підприємстві</a:t>
            </a:r>
            <a:endParaRPr lang="ru-RU" sz="2400" dirty="0">
              <a:solidFill>
                <a:srgbClr val="0070C0"/>
              </a:solidFill>
            </a:endParaRPr>
          </a:p>
          <a:p>
            <a:pPr marL="0" indent="0">
              <a:buNone/>
            </a:pPr>
            <a:r>
              <a:rPr lang="uk-UA" sz="2400" dirty="0">
                <a:solidFill>
                  <a:srgbClr val="0070C0"/>
                </a:solidFill>
              </a:rPr>
              <a:t>      </a:t>
            </a:r>
            <a:r>
              <a:rPr lang="uk-UA" sz="2400" dirty="0" err="1">
                <a:solidFill>
                  <a:srgbClr val="0070C0"/>
                </a:solidFill>
              </a:rPr>
              <a:t>Дев</a:t>
            </a:r>
            <a:r>
              <a:rPr lang="en-US" sz="2400" dirty="0">
                <a:solidFill>
                  <a:srgbClr val="0070C0"/>
                </a:solidFill>
              </a:rPr>
              <a:t>’</a:t>
            </a:r>
            <a:r>
              <a:rPr lang="uk-UA" sz="2400" dirty="0">
                <a:solidFill>
                  <a:srgbClr val="0070C0"/>
                </a:solidFill>
              </a:rPr>
              <a:t>ять керівників-консультантів:</a:t>
            </a:r>
          </a:p>
          <a:p>
            <a:pPr marL="0" indent="0">
              <a:buNone/>
            </a:pPr>
            <a:r>
              <a:rPr lang="uk-UA" sz="2400" dirty="0">
                <a:solidFill>
                  <a:srgbClr val="0070C0"/>
                </a:solidFill>
              </a:rPr>
              <a:t>- Три доктори економічних наук;</a:t>
            </a:r>
          </a:p>
          <a:p>
            <a:pPr marL="342900" indent="-342900">
              <a:buFontTx/>
              <a:buChar char="-"/>
            </a:pPr>
            <a:r>
              <a:rPr lang="uk-UA" sz="2400" dirty="0">
                <a:solidFill>
                  <a:srgbClr val="0070C0"/>
                </a:solidFill>
              </a:rPr>
              <a:t>Шість кандидатів економічних наук</a:t>
            </a:r>
          </a:p>
          <a:p>
            <a:pPr marL="0" indent="0">
              <a:buNone/>
            </a:pPr>
            <a:r>
              <a:rPr lang="uk-UA" sz="2000" dirty="0">
                <a:solidFill>
                  <a:srgbClr val="0070C0"/>
                </a:solidFill>
              </a:rPr>
              <a:t>     Кваліфікаційна робота має передбачати розв’язання складного спеціалізованого завдання або проблеми у сфері сучасного маркетингу, що передбачають проведення досліджень та/або здійснення інновацій і характеризуються невизначеністю умов і вимог</a:t>
            </a:r>
          </a:p>
        </p:txBody>
      </p:sp>
      <p:pic>
        <p:nvPicPr>
          <p:cNvPr id="5" name="Рисунок 1">
            <a:extLst>
              <a:ext uri="{FF2B5EF4-FFF2-40B4-BE49-F238E27FC236}">
                <a16:creationId xmlns:a16="http://schemas.microsoft.com/office/drawing/2014/main" id="{2593C2E2-9085-4B40-B6D5-424749BF4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8407" y="14626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501E770-DA30-439B-AECC-6C4EE88098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184" y="307024"/>
            <a:ext cx="1362075" cy="1119800"/>
          </a:xfrm>
          <a:prstGeom prst="rect">
            <a:avLst/>
          </a:prstGeom>
          <a:noFill/>
        </p:spPr>
      </p:pic>
      <p:pic>
        <p:nvPicPr>
          <p:cNvPr id="7" name="Рисунок 6">
            <a:extLst>
              <a:ext uri="{FF2B5EF4-FFF2-40B4-BE49-F238E27FC236}">
                <a16:creationId xmlns:a16="http://schemas.microsoft.com/office/drawing/2014/main" id="{5E920AFC-9E43-4B31-A037-E16742677F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947" y="295910"/>
            <a:ext cx="1003935" cy="1419860"/>
          </a:xfrm>
          <a:prstGeom prst="rect">
            <a:avLst/>
          </a:prstGeom>
          <a:noFill/>
        </p:spPr>
      </p:pic>
    </p:spTree>
    <p:extLst>
      <p:ext uri="{BB962C8B-B14F-4D97-AF65-F5344CB8AC3E}">
        <p14:creationId xmlns:p14="http://schemas.microsoft.com/office/powerpoint/2010/main" val="261994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500" dirty="0">
                <a:solidFill>
                  <a:srgbClr val="0070C0"/>
                </a:solidFill>
              </a:rPr>
              <a:t>Академічна мобільність</a:t>
            </a:r>
            <a:endParaRPr lang="ru-RU" sz="2500" dirty="0">
              <a:solidFill>
                <a:srgbClr val="0070C0"/>
              </a:solidFill>
            </a:endParaRPr>
          </a:p>
        </p:txBody>
      </p:sp>
      <p:sp>
        <p:nvSpPr>
          <p:cNvPr id="4" name="Текст 3"/>
          <p:cNvSpPr>
            <a:spLocks noGrp="1"/>
          </p:cNvSpPr>
          <p:nvPr>
            <p:ph type="body" sz="quarter" idx="10"/>
          </p:nvPr>
        </p:nvSpPr>
        <p:spPr/>
        <p:txBody>
          <a:bodyPr/>
          <a:lstStyle/>
          <a:p>
            <a:pPr marL="342900" indent="-342900">
              <a:buFont typeface="Arial" panose="020B0604020202020204" pitchFamily="34" charset="0"/>
              <a:buChar char="•"/>
            </a:pPr>
            <a:r>
              <a:rPr lang="en-US" sz="2000" dirty="0">
                <a:solidFill>
                  <a:srgbClr val="0070C0"/>
                </a:solidFill>
              </a:rPr>
              <a:t>   </a:t>
            </a:r>
            <a:r>
              <a:rPr lang="uk-UA" sz="2000" dirty="0">
                <a:solidFill>
                  <a:srgbClr val="0070C0"/>
                </a:solidFill>
              </a:rPr>
              <a:t>Академічна вихідна мобільність за програмою може бути здійснена у рамках міжнародних угод між НТУ «Дніпровська політехніка» та такими ЗВО, як: Університет Вітовта Великого (м. Каунас, Литва); Бранденбурзький технічний університет </a:t>
            </a:r>
            <a:r>
              <a:rPr lang="uk-UA" sz="2000" dirty="0" err="1">
                <a:solidFill>
                  <a:srgbClr val="0070C0"/>
                </a:solidFill>
              </a:rPr>
              <a:t>Коттбус-Зенфтенберг</a:t>
            </a:r>
            <a:r>
              <a:rPr lang="uk-UA" sz="2000" dirty="0">
                <a:solidFill>
                  <a:srgbClr val="0070C0"/>
                </a:solidFill>
              </a:rPr>
              <a:t> (Німеччина); Вища Банківська Школа (м. Вроцлав, Польща); Університет Марії Кюрі-</a:t>
            </a:r>
            <a:r>
              <a:rPr lang="uk-UA" sz="2000" dirty="0" err="1">
                <a:solidFill>
                  <a:srgbClr val="0070C0"/>
                </a:solidFill>
              </a:rPr>
              <a:t>Склодовської</a:t>
            </a:r>
            <a:r>
              <a:rPr lang="uk-UA" sz="2000" dirty="0">
                <a:solidFill>
                  <a:srgbClr val="0070C0"/>
                </a:solidFill>
              </a:rPr>
              <a:t>                     (м. Люблін, Польща); Технічно-гуманітарна академія в </a:t>
            </a:r>
            <a:r>
              <a:rPr lang="uk-UA" sz="2000" dirty="0" err="1">
                <a:solidFill>
                  <a:srgbClr val="0070C0"/>
                </a:solidFill>
              </a:rPr>
              <a:t>Бієльску-Бялей</a:t>
            </a:r>
            <a:r>
              <a:rPr lang="uk-UA" sz="2000" dirty="0">
                <a:solidFill>
                  <a:srgbClr val="0070C0"/>
                </a:solidFill>
              </a:rPr>
              <a:t> (м. </a:t>
            </a:r>
            <a:r>
              <a:rPr lang="uk-UA" sz="2000" dirty="0" err="1">
                <a:solidFill>
                  <a:srgbClr val="0070C0"/>
                </a:solidFill>
              </a:rPr>
              <a:t>Бієльско-Бяла</a:t>
            </a:r>
            <a:r>
              <a:rPr lang="uk-UA" sz="2000" dirty="0">
                <a:solidFill>
                  <a:srgbClr val="0070C0"/>
                </a:solidFill>
              </a:rPr>
              <a:t>, Польща); Краківський економічний університет (м. Краків, Польща); Суспільна Академія наук (м. Лодзь, Польща); Університет Марії Кюрі-</a:t>
            </a:r>
            <a:r>
              <a:rPr lang="uk-UA" sz="2000" dirty="0" err="1">
                <a:solidFill>
                  <a:srgbClr val="0070C0"/>
                </a:solidFill>
              </a:rPr>
              <a:t>Склодовської</a:t>
            </a:r>
            <a:r>
              <a:rPr lang="uk-UA" sz="2000" dirty="0">
                <a:solidFill>
                  <a:srgbClr val="0070C0"/>
                </a:solidFill>
              </a:rPr>
              <a:t> в Любліні (м. Люблін, Польща); Університет </a:t>
            </a:r>
            <a:r>
              <a:rPr lang="uk-UA" sz="2000" dirty="0" err="1">
                <a:solidFill>
                  <a:srgbClr val="0070C0"/>
                </a:solidFill>
              </a:rPr>
              <a:t>Карабюк</a:t>
            </a:r>
            <a:r>
              <a:rPr lang="uk-UA" sz="2000" dirty="0">
                <a:solidFill>
                  <a:srgbClr val="0070C0"/>
                </a:solidFill>
              </a:rPr>
              <a:t> (Туреччина); Технічний університет Дрездена (Німеччина); Технічний університет в </a:t>
            </a:r>
            <a:r>
              <a:rPr lang="uk-UA" sz="2000" dirty="0" err="1">
                <a:solidFill>
                  <a:srgbClr val="0070C0"/>
                </a:solidFill>
              </a:rPr>
              <a:t>Ліберці</a:t>
            </a:r>
            <a:r>
              <a:rPr lang="uk-UA" sz="2000" dirty="0">
                <a:solidFill>
                  <a:srgbClr val="0070C0"/>
                </a:solidFill>
              </a:rPr>
              <a:t> (Чехія).</a:t>
            </a:r>
          </a:p>
        </p:txBody>
      </p:sp>
      <p:pic>
        <p:nvPicPr>
          <p:cNvPr id="5" name="Рисунок 1">
            <a:extLst>
              <a:ext uri="{FF2B5EF4-FFF2-40B4-BE49-F238E27FC236}">
                <a16:creationId xmlns:a16="http://schemas.microsoft.com/office/drawing/2014/main" id="{62F4E370-7F69-4292-8988-BD58611F6F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7910" y="4849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93F8B12-674F-450F-AD76-6A29CAE587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5477" y="271717"/>
            <a:ext cx="1362075" cy="1119800"/>
          </a:xfrm>
          <a:prstGeom prst="rect">
            <a:avLst/>
          </a:prstGeom>
          <a:noFill/>
        </p:spPr>
      </p:pic>
      <p:pic>
        <p:nvPicPr>
          <p:cNvPr id="7" name="Рисунок 6">
            <a:extLst>
              <a:ext uri="{FF2B5EF4-FFF2-40B4-BE49-F238E27FC236}">
                <a16:creationId xmlns:a16="http://schemas.microsoft.com/office/drawing/2014/main" id="{36325D11-866A-4D61-B669-B32066BBED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184" y="271717"/>
            <a:ext cx="1003935" cy="1419860"/>
          </a:xfrm>
          <a:prstGeom prst="rect">
            <a:avLst/>
          </a:prstGeom>
          <a:noFill/>
        </p:spPr>
      </p:pic>
    </p:spTree>
    <p:extLst>
      <p:ext uri="{BB962C8B-B14F-4D97-AF65-F5344CB8AC3E}">
        <p14:creationId xmlns:p14="http://schemas.microsoft.com/office/powerpoint/2010/main" val="304210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solidFill>
                  <a:schemeClr val="accent2">
                    <a:lumMod val="60000"/>
                    <a:lumOff val="40000"/>
                  </a:schemeClr>
                </a:solidFill>
              </a:rPr>
              <a:t>Прикінцеві положення</a:t>
            </a:r>
            <a:endParaRPr lang="ru-RU" dirty="0">
              <a:solidFill>
                <a:schemeClr val="accent3">
                  <a:lumMod val="50000"/>
                </a:schemeClr>
              </a:solidFill>
            </a:endParaRPr>
          </a:p>
        </p:txBody>
      </p:sp>
      <p:sp>
        <p:nvSpPr>
          <p:cNvPr id="4" name="Текст 3"/>
          <p:cNvSpPr>
            <a:spLocks noGrp="1"/>
          </p:cNvSpPr>
          <p:nvPr>
            <p:ph type="body" sz="quarter" idx="10"/>
          </p:nvPr>
        </p:nvSpPr>
        <p:spPr/>
        <p:txBody>
          <a:bodyPr/>
          <a:lstStyle/>
          <a:p>
            <a:pPr marL="0" indent="0">
              <a:buNone/>
            </a:pPr>
            <a:r>
              <a:rPr lang="uk-UA" sz="2400" dirty="0">
                <a:solidFill>
                  <a:srgbClr val="0070C0"/>
                </a:solidFill>
                <a:effectLst/>
                <a:latin typeface="Arial" panose="020B0604020202020204" pitchFamily="34" charset="0"/>
                <a:ea typeface="Times New Roman" panose="02020603050405020304" pitchFamily="18" charset="0"/>
              </a:rPr>
              <a:t>   Освітня програма оприлюднюється на сайті університету до початку прийому здобувачів вищої освіти на навчання. </a:t>
            </a:r>
            <a:r>
              <a:rPr lang="en-US" sz="2400" dirty="0">
                <a:solidFill>
                  <a:srgbClr val="0070C0"/>
                </a:solidFill>
                <a:effectLst/>
                <a:latin typeface="Arial" panose="020B0604020202020204" pitchFamily="34" charset="0"/>
                <a:ea typeface="Times New Roman" panose="02020603050405020304" pitchFamily="18" charset="0"/>
              </a:rPr>
              <a:t>   </a:t>
            </a:r>
            <a:r>
              <a:rPr lang="uk-UA" sz="2400" dirty="0">
                <a:solidFill>
                  <a:srgbClr val="0070C0"/>
                </a:solidFill>
                <a:effectLst/>
                <a:latin typeface="Arial" panose="020B0604020202020204" pitchFamily="34" charset="0"/>
                <a:ea typeface="Times New Roman" panose="02020603050405020304" pitchFamily="18" charset="0"/>
              </a:rPr>
              <a:t>Освітня програма поширюється на всі кафедри університету та вводиться в дію з 1-го вересня 2022 року. Термін дії освітньої програми не може перевищувати 1 рік 4 місяців та/або період акредитації. Освітня програма підлягає перегляду та доопрацюванню відповідно до змін нормативної бази України в сфері вищої освіти, але не рідше одного разу на рік. </a:t>
            </a:r>
            <a:r>
              <a:rPr lang="en-US" sz="2400" dirty="0">
                <a:solidFill>
                  <a:srgbClr val="0070C0"/>
                </a:solidFill>
                <a:effectLst/>
                <a:latin typeface="Arial" panose="020B0604020202020204" pitchFamily="34" charset="0"/>
                <a:ea typeface="Times New Roman" panose="02020603050405020304" pitchFamily="18" charset="0"/>
              </a:rPr>
              <a:t>  </a:t>
            </a:r>
            <a:r>
              <a:rPr lang="uk-UA" sz="2400" dirty="0">
                <a:solidFill>
                  <a:srgbClr val="0070C0"/>
                </a:solidFill>
                <a:effectLst/>
                <a:latin typeface="Arial" panose="020B0604020202020204" pitchFamily="34" charset="0"/>
                <a:ea typeface="Times New Roman" panose="02020603050405020304" pitchFamily="18" charset="0"/>
              </a:rPr>
              <a:t>Відповідальність за якість та унікальні конкурентні переваги освітньої програми несе гарант освітньої програми. </a:t>
            </a:r>
            <a:endParaRPr lang="ru-RU" sz="2400" dirty="0">
              <a:solidFill>
                <a:srgbClr val="0070C0"/>
              </a:solidFill>
              <a:effectLst/>
              <a:ea typeface="Times New Roman" panose="02020603050405020304" pitchFamily="18" charset="0"/>
            </a:endParaRPr>
          </a:p>
          <a:p>
            <a:pPr marL="0" indent="0">
              <a:buNone/>
            </a:pPr>
            <a:endParaRPr lang="uk-UA" sz="2400" dirty="0">
              <a:solidFill>
                <a:schemeClr val="accent4">
                  <a:lumMod val="60000"/>
                  <a:lumOff val="40000"/>
                </a:schemeClr>
              </a:solidFill>
            </a:endParaRPr>
          </a:p>
        </p:txBody>
      </p:sp>
      <p:pic>
        <p:nvPicPr>
          <p:cNvPr id="5" name="Рисунок 1">
            <a:extLst>
              <a:ext uri="{FF2B5EF4-FFF2-40B4-BE49-F238E27FC236}">
                <a16:creationId xmlns:a16="http://schemas.microsoft.com/office/drawing/2014/main" id="{1D81CC1F-AADF-4280-AC9E-9E0CAB7B43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7249" y="4849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F7882723-44B4-40B3-9668-4A90A57CAD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7615" y="271717"/>
            <a:ext cx="1362075" cy="1119800"/>
          </a:xfrm>
          <a:prstGeom prst="rect">
            <a:avLst/>
          </a:prstGeom>
          <a:noFill/>
        </p:spPr>
      </p:pic>
      <p:pic>
        <p:nvPicPr>
          <p:cNvPr id="7" name="Рисунок 6">
            <a:extLst>
              <a:ext uri="{FF2B5EF4-FFF2-40B4-BE49-F238E27FC236}">
                <a16:creationId xmlns:a16="http://schemas.microsoft.com/office/drawing/2014/main" id="{8B7F4DFE-E572-4E64-8A1D-5027120C0B1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121" y="271717"/>
            <a:ext cx="1003935" cy="1419860"/>
          </a:xfrm>
          <a:prstGeom prst="rect">
            <a:avLst/>
          </a:prstGeom>
          <a:noFill/>
        </p:spPr>
      </p:pic>
    </p:spTree>
    <p:extLst>
      <p:ext uri="{BB962C8B-B14F-4D97-AF65-F5344CB8AC3E}">
        <p14:creationId xmlns:p14="http://schemas.microsoft.com/office/powerpoint/2010/main" val="70630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8229" y="1493823"/>
            <a:ext cx="6584833" cy="4798336"/>
          </a:xfrm>
        </p:spPr>
        <p:txBody>
          <a:bodyPr/>
          <a:lstStyle/>
          <a:p>
            <a:r>
              <a:rPr lang="uk-UA" sz="2400" b="0" dirty="0">
                <a:solidFill>
                  <a:srgbClr val="0070C0"/>
                </a:solidFill>
                <a:effectLst/>
                <a:latin typeface="+mn-lt"/>
                <a:ea typeface="Times New Roman" panose="02020603050405020304" pitchFamily="18" charset="0"/>
              </a:rPr>
              <a:t>    </a:t>
            </a:r>
            <a:r>
              <a:rPr lang="uk-UA" sz="2000" b="0" dirty="0">
                <a:solidFill>
                  <a:srgbClr val="0070C0"/>
                </a:solidFill>
                <a:effectLst/>
                <a:latin typeface="+mn-lt"/>
                <a:ea typeface="Times New Roman" panose="02020603050405020304" pitchFamily="18" charset="0"/>
              </a:rPr>
              <a:t>Розроблено робочою групою у складі: Голова робочої групи: 1. Касян Сергій Якович, </a:t>
            </a:r>
            <a:r>
              <a:rPr lang="uk-UA" sz="2000" b="0" dirty="0" err="1">
                <a:solidFill>
                  <a:srgbClr val="0070C0"/>
                </a:solidFill>
                <a:effectLst/>
                <a:latin typeface="+mn-lt"/>
                <a:ea typeface="Times New Roman" panose="02020603050405020304" pitchFamily="18" charset="0"/>
              </a:rPr>
              <a:t>к.е.н</a:t>
            </a:r>
            <a:r>
              <a:rPr lang="uk-UA" sz="2000" b="0" dirty="0">
                <a:solidFill>
                  <a:srgbClr val="0070C0"/>
                </a:solidFill>
                <a:effectLst/>
                <a:latin typeface="+mn-lt"/>
                <a:ea typeface="Times New Roman" panose="02020603050405020304" pitchFamily="18" charset="0"/>
              </a:rPr>
              <a:t>., доцент, завідувач кафедри маркетингу Національного технічного університету «Дніпровська політехніка», гарант освітньої програми Члени робочої групи: 2. </a:t>
            </a:r>
            <a:r>
              <a:rPr lang="uk-UA" sz="2000" b="0" dirty="0" err="1">
                <a:solidFill>
                  <a:srgbClr val="0070C0"/>
                </a:solidFill>
                <a:effectLst/>
                <a:latin typeface="+mn-lt"/>
                <a:ea typeface="Times New Roman" panose="02020603050405020304" pitchFamily="18" charset="0"/>
              </a:rPr>
              <a:t>Куваєва</a:t>
            </a:r>
            <a:r>
              <a:rPr lang="uk-UA" sz="2000" b="0" dirty="0">
                <a:solidFill>
                  <a:srgbClr val="0070C0"/>
                </a:solidFill>
                <a:effectLst/>
                <a:latin typeface="+mn-lt"/>
                <a:ea typeface="Times New Roman" panose="02020603050405020304" pitchFamily="18" charset="0"/>
              </a:rPr>
              <a:t> Тетяна Володимирівна, </a:t>
            </a:r>
            <a:r>
              <a:rPr lang="uk-UA" sz="2000" b="0" dirty="0" err="1">
                <a:solidFill>
                  <a:srgbClr val="0070C0"/>
                </a:solidFill>
                <a:effectLst/>
                <a:latin typeface="+mn-lt"/>
                <a:ea typeface="Times New Roman" panose="02020603050405020304" pitchFamily="18" charset="0"/>
              </a:rPr>
              <a:t>к.е.н</a:t>
            </a:r>
            <a:r>
              <a:rPr lang="uk-UA" sz="2000" b="0" dirty="0">
                <a:solidFill>
                  <a:srgbClr val="0070C0"/>
                </a:solidFill>
                <a:effectLst/>
                <a:latin typeface="+mn-lt"/>
                <a:ea typeface="Times New Roman" panose="02020603050405020304" pitchFamily="18" charset="0"/>
              </a:rPr>
              <a:t>., доцент кафедри маркетингу Національного технічного університету «Дніпровська політехніка» 3. </a:t>
            </a:r>
            <a:r>
              <a:rPr lang="uk-UA" sz="2000" b="0" dirty="0" err="1">
                <a:solidFill>
                  <a:srgbClr val="0070C0"/>
                </a:solidFill>
                <a:effectLst/>
                <a:latin typeface="+mn-lt"/>
                <a:ea typeface="Times New Roman" panose="02020603050405020304" pitchFamily="18" charset="0"/>
              </a:rPr>
              <a:t>Палєхова</a:t>
            </a:r>
            <a:r>
              <a:rPr lang="uk-UA" sz="2000" b="0" dirty="0">
                <a:solidFill>
                  <a:srgbClr val="0070C0"/>
                </a:solidFill>
                <a:effectLst/>
                <a:latin typeface="+mn-lt"/>
                <a:ea typeface="Times New Roman" panose="02020603050405020304" pitchFamily="18" charset="0"/>
              </a:rPr>
              <a:t> Людмила Львівна, </a:t>
            </a:r>
            <a:r>
              <a:rPr lang="uk-UA" sz="2000" b="0" dirty="0" err="1">
                <a:solidFill>
                  <a:srgbClr val="0070C0"/>
                </a:solidFill>
                <a:effectLst/>
                <a:latin typeface="+mn-lt"/>
                <a:ea typeface="Times New Roman" panose="02020603050405020304" pitchFamily="18" charset="0"/>
              </a:rPr>
              <a:t>к.е.н</a:t>
            </a:r>
            <a:r>
              <a:rPr lang="uk-UA" sz="2000" b="0" dirty="0">
                <a:solidFill>
                  <a:srgbClr val="0070C0"/>
                </a:solidFill>
                <a:effectLst/>
                <a:latin typeface="+mn-lt"/>
                <a:ea typeface="Times New Roman" panose="02020603050405020304" pitchFamily="18" charset="0"/>
              </a:rPr>
              <a:t>., доцент, професор кафедри маркетингу  Національного технічного університету «Дніпровська політехніка» 4. </a:t>
            </a:r>
            <a:r>
              <a:rPr lang="uk-UA" sz="2000" b="0" dirty="0" err="1">
                <a:solidFill>
                  <a:srgbClr val="0070C0"/>
                </a:solidFill>
                <a:effectLst/>
                <a:latin typeface="+mn-lt"/>
                <a:ea typeface="Times New Roman" panose="02020603050405020304" pitchFamily="18" charset="0"/>
              </a:rPr>
              <a:t>Пілова</a:t>
            </a:r>
            <a:r>
              <a:rPr lang="uk-UA" sz="2000" b="0" dirty="0">
                <a:solidFill>
                  <a:srgbClr val="0070C0"/>
                </a:solidFill>
                <a:effectLst/>
                <a:latin typeface="+mn-lt"/>
                <a:ea typeface="Times New Roman" panose="02020603050405020304" pitchFamily="18" charset="0"/>
              </a:rPr>
              <a:t> Катерина Петрівна, </a:t>
            </a:r>
            <a:r>
              <a:rPr lang="uk-UA" sz="2000" b="0" dirty="0" err="1">
                <a:solidFill>
                  <a:srgbClr val="0070C0"/>
                </a:solidFill>
                <a:effectLst/>
                <a:latin typeface="+mn-lt"/>
                <a:ea typeface="Times New Roman" panose="02020603050405020304" pitchFamily="18" charset="0"/>
              </a:rPr>
              <a:t>к.е.н</a:t>
            </a:r>
            <a:r>
              <a:rPr lang="uk-UA" sz="2000" b="0" dirty="0">
                <a:solidFill>
                  <a:srgbClr val="0070C0"/>
                </a:solidFill>
                <a:effectLst/>
                <a:latin typeface="+mn-lt"/>
                <a:ea typeface="Times New Roman" panose="02020603050405020304" pitchFamily="18" charset="0"/>
              </a:rPr>
              <a:t>., доцент, доцент кафедри маркетингу, доцент Національного технічного університету «Дніпровська політехніка» 5. </a:t>
            </a:r>
            <a:r>
              <a:rPr lang="uk-UA" sz="2000" b="0" dirty="0" err="1">
                <a:solidFill>
                  <a:srgbClr val="0070C0"/>
                </a:solidFill>
                <a:effectLst/>
                <a:latin typeface="+mn-lt"/>
                <a:ea typeface="Times New Roman" panose="02020603050405020304" pitchFamily="18" charset="0"/>
              </a:rPr>
              <a:t>Сур</a:t>
            </a:r>
            <a:r>
              <a:rPr lang="en-US" sz="2000" b="0" dirty="0">
                <a:solidFill>
                  <a:srgbClr val="0070C0"/>
                </a:solidFill>
                <a:effectLst/>
                <a:latin typeface="+mn-lt"/>
                <a:ea typeface="Times New Roman" panose="02020603050405020304" pitchFamily="18" charset="0"/>
              </a:rPr>
              <a:t>’</a:t>
            </a:r>
            <a:r>
              <a:rPr lang="uk-UA" sz="2000" b="0" dirty="0" err="1">
                <a:solidFill>
                  <a:srgbClr val="0070C0"/>
                </a:solidFill>
                <a:effectLst/>
                <a:latin typeface="+mn-lt"/>
                <a:ea typeface="Times New Roman" panose="02020603050405020304" pitchFamily="18" charset="0"/>
              </a:rPr>
              <a:t>янінова</a:t>
            </a:r>
            <a:r>
              <a:rPr lang="uk-UA" sz="2000" b="0" dirty="0">
                <a:solidFill>
                  <a:srgbClr val="0070C0"/>
                </a:solidFill>
                <a:effectLst/>
                <a:latin typeface="+mn-lt"/>
                <a:ea typeface="Times New Roman" panose="02020603050405020304" pitchFamily="18" charset="0"/>
              </a:rPr>
              <a:t> Маріанна Євгеніївна, студентка денної форми навчання, група 075м-21-1, магістерська освітньо-професійна програма «Маркетинг», 1 курс </a:t>
            </a: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C2EA25F2-1905-45AD-A981-340CDD532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437" y="15079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3EA032BD-7022-469C-97DA-8CB6388B92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6652" y="565841"/>
            <a:ext cx="1115695" cy="886460"/>
          </a:xfrm>
          <a:prstGeom prst="rect">
            <a:avLst/>
          </a:prstGeom>
          <a:noFill/>
        </p:spPr>
      </p:pic>
      <p:pic>
        <p:nvPicPr>
          <p:cNvPr id="7" name="Рисунок 6">
            <a:extLst>
              <a:ext uri="{FF2B5EF4-FFF2-40B4-BE49-F238E27FC236}">
                <a16:creationId xmlns:a16="http://schemas.microsoft.com/office/drawing/2014/main" id="{C04C5B3E-C12E-48BC-B60F-4F78E74FBFC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710" y="374222"/>
            <a:ext cx="1003935" cy="1419860"/>
          </a:xfrm>
          <a:prstGeom prst="rect">
            <a:avLst/>
          </a:prstGeom>
          <a:noFill/>
        </p:spPr>
      </p:pic>
    </p:spTree>
    <p:extLst>
      <p:ext uri="{BB962C8B-B14F-4D97-AF65-F5344CB8AC3E}">
        <p14:creationId xmlns:p14="http://schemas.microsoft.com/office/powerpoint/2010/main" val="68971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8229" y="1493823"/>
            <a:ext cx="6584833" cy="4798336"/>
          </a:xfrm>
        </p:spPr>
        <p:txBody>
          <a:bodyPr/>
          <a:lstStyle/>
          <a:p>
            <a:r>
              <a:rPr lang="uk-UA" sz="2400" b="0" dirty="0">
                <a:solidFill>
                  <a:srgbClr val="0070C0"/>
                </a:solidFill>
                <a:effectLst/>
                <a:latin typeface="+mn-lt"/>
                <a:ea typeface="Times New Roman" panose="02020603050405020304" pitchFamily="18" charset="0"/>
              </a:rPr>
              <a:t>    </a:t>
            </a:r>
            <a:r>
              <a:rPr lang="uk-UA" sz="2000" b="0" dirty="0">
                <a:solidFill>
                  <a:srgbClr val="0070C0"/>
                </a:solidFill>
                <a:effectLst/>
                <a:latin typeface="+mn-lt"/>
                <a:ea typeface="Times New Roman" panose="02020603050405020304" pitchFamily="18" charset="0"/>
              </a:rPr>
              <a:t>Розроблено робочою групою у складі: 6. </a:t>
            </a:r>
            <a:r>
              <a:rPr lang="uk-UA" sz="2000" b="0" dirty="0" err="1">
                <a:solidFill>
                  <a:srgbClr val="0070C0"/>
                </a:solidFill>
                <a:effectLst/>
                <a:latin typeface="+mn-lt"/>
                <a:ea typeface="Times New Roman" panose="02020603050405020304" pitchFamily="18" charset="0"/>
              </a:rPr>
              <a:t>Огнєва</a:t>
            </a:r>
            <a:r>
              <a:rPr lang="uk-UA" sz="2000" b="0" dirty="0">
                <a:solidFill>
                  <a:srgbClr val="0070C0"/>
                </a:solidFill>
                <a:effectLst/>
                <a:latin typeface="+mn-lt"/>
                <a:ea typeface="Times New Roman" panose="02020603050405020304" pitchFamily="18" charset="0"/>
              </a:rPr>
              <a:t> Анастасія, студентка заочної форми навчання,  група 075м-21з-1, магістерська освітньо-професійна програма «Маркетинг», 1 курс. 7. </a:t>
            </a:r>
            <a:r>
              <a:rPr lang="uk-UA" sz="2000" b="0" dirty="0" err="1">
                <a:solidFill>
                  <a:srgbClr val="0070C0"/>
                </a:solidFill>
                <a:effectLst/>
                <a:latin typeface="+mn-lt"/>
                <a:ea typeface="Times New Roman" panose="02020603050405020304" pitchFamily="18" charset="0"/>
              </a:rPr>
              <a:t>Юферова</a:t>
            </a:r>
            <a:r>
              <a:rPr lang="uk-UA" sz="2000" b="0" dirty="0">
                <a:solidFill>
                  <a:srgbClr val="0070C0"/>
                </a:solidFill>
                <a:effectLst/>
                <a:latin typeface="+mn-lt"/>
                <a:ea typeface="Times New Roman" panose="02020603050405020304" pitchFamily="18" charset="0"/>
              </a:rPr>
              <a:t> Дар’я Олегівна, випускниця бакалаврської та магістерської  освітньо-професійних програм 075 «Маркетинг» Національного технічного університету «Дніпровська політехніка» </a:t>
            </a:r>
            <a:r>
              <a:rPr lang="uk-UA" sz="2000" b="0" dirty="0">
                <a:solidFill>
                  <a:srgbClr val="0070C0"/>
                </a:solidFill>
                <a:latin typeface="+mn-lt"/>
                <a:ea typeface="Times New Roman" panose="02020603050405020304" pitchFamily="18" charset="0"/>
              </a:rPr>
              <a:t>8</a:t>
            </a:r>
            <a:r>
              <a:rPr lang="uk-UA" sz="2000" b="0" dirty="0">
                <a:solidFill>
                  <a:srgbClr val="0070C0"/>
                </a:solidFill>
                <a:effectLst/>
                <a:latin typeface="+mn-lt"/>
                <a:ea typeface="Times New Roman" panose="02020603050405020304" pitchFamily="18" charset="0"/>
              </a:rPr>
              <a:t>. </a:t>
            </a:r>
            <a:r>
              <a:rPr lang="uk-UA" sz="2000" b="0" dirty="0" err="1">
                <a:solidFill>
                  <a:srgbClr val="0070C0"/>
                </a:solidFill>
                <a:effectLst/>
                <a:latin typeface="+mn-lt"/>
                <a:ea typeface="Times New Roman" panose="02020603050405020304" pitchFamily="18" charset="0"/>
              </a:rPr>
              <a:t>Резниченко</a:t>
            </a:r>
            <a:r>
              <a:rPr lang="uk-UA" sz="2000" b="0" dirty="0">
                <a:solidFill>
                  <a:srgbClr val="0070C0"/>
                </a:solidFill>
                <a:effectLst/>
                <a:latin typeface="+mn-lt"/>
                <a:ea typeface="Times New Roman" panose="02020603050405020304" pitchFamily="18" charset="0"/>
              </a:rPr>
              <a:t> Олександр Євгенійович, заступник директора з комерційної діяльності товариства з обмеженою відповідальністю «Торгова група «ТНП» </a:t>
            </a:r>
            <a:r>
              <a:rPr lang="uk-UA" sz="2000" b="0" dirty="0">
                <a:solidFill>
                  <a:srgbClr val="0070C0"/>
                </a:solidFill>
                <a:latin typeface="+mn-lt"/>
                <a:ea typeface="Times New Roman" panose="02020603050405020304" pitchFamily="18" charset="0"/>
              </a:rPr>
              <a:t>9</a:t>
            </a:r>
            <a:r>
              <a:rPr lang="uk-UA" sz="2000" b="0" dirty="0">
                <a:solidFill>
                  <a:srgbClr val="0070C0"/>
                </a:solidFill>
                <a:effectLst/>
                <a:latin typeface="+mn-lt"/>
                <a:ea typeface="Times New Roman" panose="02020603050405020304" pitchFamily="18" charset="0"/>
              </a:rPr>
              <a:t>. Лапіна Вікторія Олексіївна, доцент кафедри іноземних мов Національного технічного університету «Дніпровська політехніка», викладач магістерської освітньо-професійної програми 075 «Маркетинг» </a:t>
            </a: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F34282BC-AB00-4918-A452-63A2E50B40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369" y="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3487439-4393-4E4F-9941-666A8A00D5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653" y="419326"/>
            <a:ext cx="1115695" cy="886460"/>
          </a:xfrm>
          <a:prstGeom prst="rect">
            <a:avLst/>
          </a:prstGeom>
          <a:noFill/>
        </p:spPr>
      </p:pic>
      <p:pic>
        <p:nvPicPr>
          <p:cNvPr id="7" name="Рисунок 6">
            <a:extLst>
              <a:ext uri="{FF2B5EF4-FFF2-40B4-BE49-F238E27FC236}">
                <a16:creationId xmlns:a16="http://schemas.microsoft.com/office/drawing/2014/main" id="{2B73D853-7AAB-494F-BE7C-2B5DBC4F21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697" y="131017"/>
            <a:ext cx="1003935" cy="1419860"/>
          </a:xfrm>
          <a:prstGeom prst="rect">
            <a:avLst/>
          </a:prstGeom>
          <a:noFill/>
        </p:spPr>
      </p:pic>
    </p:spTree>
    <p:extLst>
      <p:ext uri="{BB962C8B-B14F-4D97-AF65-F5344CB8AC3E}">
        <p14:creationId xmlns:p14="http://schemas.microsoft.com/office/powerpoint/2010/main" val="66481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4242469"/>
          </a:xfrm>
        </p:spPr>
        <p:txBody>
          <a:bodyPr/>
          <a:lstStyle/>
          <a:p>
            <a:r>
              <a:rPr lang="uk-UA" sz="2400" b="0" dirty="0">
                <a:solidFill>
                  <a:schemeClr val="accent4">
                    <a:lumMod val="60000"/>
                    <a:lumOff val="40000"/>
                  </a:schemeClr>
                </a:solidFill>
                <a:effectLst/>
                <a:latin typeface="Arial" panose="020B0604020202020204" pitchFamily="34" charset="0"/>
                <a:ea typeface="Times New Roman" panose="02020603050405020304" pitchFamily="18" charset="0"/>
              </a:rPr>
              <a:t>    </a:t>
            </a:r>
            <a:r>
              <a:rPr lang="uk-UA" sz="2400" b="0" dirty="0">
                <a:solidFill>
                  <a:schemeClr val="accent4">
                    <a:lumMod val="60000"/>
                    <a:lumOff val="40000"/>
                  </a:schemeClr>
                </a:solidFill>
                <a:latin typeface="Arial" panose="020B0604020202020204" pitchFamily="34" charset="0"/>
                <a:ea typeface="Times New Roman" panose="02020603050405020304" pitchFamily="18" charset="0"/>
              </a:rPr>
              <a:t>- </a:t>
            </a:r>
            <a:r>
              <a:rPr lang="uk-UA" sz="2400" b="0" dirty="0">
                <a:solidFill>
                  <a:schemeClr val="accent4">
                    <a:lumMod val="60000"/>
                    <a:lumOff val="40000"/>
                  </a:schemeClr>
                </a:solidFill>
                <a:effectLst/>
                <a:latin typeface="Arial" panose="020B0604020202020204" pitchFamily="34" charset="0"/>
                <a:ea typeface="Times New Roman" panose="02020603050405020304" pitchFamily="18" charset="0"/>
              </a:rPr>
              <a:t>Користувачі освітньо-професійної програми: – здобувачі вищої освіти, які навчаються в Національному технічному університеті «Дніпровська політехніка»; – викладачі Національного технічного університету «Дніпровська політехніка», які здійснюють підготовку магістрів спеціальності 075 Маркетинг; – екзаменаційна комісія спеціальності 075 Маркетинг; – приймальна комісія Національного технічного університету «Дніпровська політехніка».</a:t>
            </a:r>
          </a:p>
          <a:p>
            <a:r>
              <a:rPr lang="uk-UA" sz="2400" b="0" dirty="0">
                <a:solidFill>
                  <a:schemeClr val="accent4">
                    <a:lumMod val="60000"/>
                    <a:lumOff val="40000"/>
                  </a:schemeClr>
                </a:solidFill>
                <a:latin typeface="Arial" panose="020B0604020202020204" pitchFamily="34" charset="0"/>
                <a:ea typeface="Times New Roman" panose="02020603050405020304" pitchFamily="18" charset="0"/>
              </a:rPr>
              <a:t>- Навчання здобувачів вищої освіти за освітньою програмою дає змогу їм досягти високого рівня соціальної, екологічної свідомості у системі цифрового маркетингу та етичного розуміння важливості </a:t>
            </a:r>
            <a:r>
              <a:rPr lang="uk-UA" sz="2400" b="0" dirty="0" err="1">
                <a:solidFill>
                  <a:schemeClr val="accent4">
                    <a:lumMod val="60000"/>
                    <a:lumOff val="40000"/>
                  </a:schemeClr>
                </a:solidFill>
                <a:latin typeface="Arial" panose="020B0604020202020204" pitchFamily="34" charset="0"/>
                <a:ea typeface="Times New Roman" panose="02020603050405020304" pitchFamily="18" charset="0"/>
              </a:rPr>
              <a:t>ресурсозаощадження</a:t>
            </a:r>
            <a:r>
              <a:rPr lang="uk-UA" sz="2400" b="0" dirty="0">
                <a:solidFill>
                  <a:schemeClr val="accent4">
                    <a:lumMod val="60000"/>
                    <a:lumOff val="40000"/>
                  </a:schemeClr>
                </a:solidFill>
                <a:latin typeface="Arial" panose="020B0604020202020204" pitchFamily="34" charset="0"/>
                <a:ea typeface="Times New Roman" panose="02020603050405020304" pitchFamily="18" charset="0"/>
              </a:rPr>
              <a:t> на підприємствах у площині концепції сталого розвитку. На сьогодні цифровий та соціальний маркетинг, а також маркетинговий розподіл і </a:t>
            </a:r>
            <a:r>
              <a:rPr lang="uk-UA" sz="2400" b="0" dirty="0" err="1">
                <a:solidFill>
                  <a:schemeClr val="accent4">
                    <a:lumMod val="60000"/>
                    <a:lumOff val="40000"/>
                  </a:schemeClr>
                </a:solidFill>
                <a:latin typeface="Arial" panose="020B0604020202020204" pitchFamily="34" charset="0"/>
                <a:ea typeface="Times New Roman" panose="02020603050405020304" pitchFamily="18" charset="0"/>
              </a:rPr>
              <a:t>рециклінг</a:t>
            </a:r>
            <a:r>
              <a:rPr lang="uk-UA" sz="2400" b="0" dirty="0">
                <a:solidFill>
                  <a:schemeClr val="accent4">
                    <a:lumMod val="60000"/>
                    <a:lumOff val="40000"/>
                  </a:schemeClr>
                </a:solidFill>
                <a:latin typeface="Arial" panose="020B0604020202020204" pitchFamily="34" charset="0"/>
                <a:ea typeface="Times New Roman" panose="02020603050405020304" pitchFamily="18" charset="0"/>
              </a:rPr>
              <a:t> з урахуванням фундаментальних принципів сталого розвитку є актуальними концепціями в Україні. </a:t>
            </a:r>
            <a:r>
              <a:rPr lang="uk-UA" sz="2400" b="0" dirty="0">
                <a:solidFill>
                  <a:schemeClr val="accent4">
                    <a:lumMod val="60000"/>
                    <a:lumOff val="40000"/>
                  </a:schemeClr>
                </a:solidFill>
                <a:effectLst/>
                <a:latin typeface="Arial" panose="020B0604020202020204" pitchFamily="34" charset="0"/>
                <a:ea typeface="Times New Roman" panose="02020603050405020304" pitchFamily="18" charset="0"/>
              </a:rPr>
              <a:t> </a:t>
            </a:r>
            <a:endParaRPr lang="ru-RU" sz="2400" b="0" dirty="0">
              <a:solidFill>
                <a:schemeClr val="accent4">
                  <a:lumMod val="60000"/>
                  <a:lumOff val="40000"/>
                </a:schemeClr>
              </a:solidFill>
              <a:latin typeface="+mj-lt"/>
            </a:endParaRPr>
          </a:p>
        </p:txBody>
      </p:sp>
      <p:sp>
        <p:nvSpPr>
          <p:cNvPr id="4" name="Текст 3"/>
          <p:cNvSpPr>
            <a:spLocks noGrp="1"/>
          </p:cNvSpPr>
          <p:nvPr>
            <p:ph type="body" sz="quarter" idx="11"/>
          </p:nvPr>
        </p:nvSpPr>
        <p:spPr>
          <a:xfrm>
            <a:off x="652916" y="6029608"/>
            <a:ext cx="9960655" cy="532303"/>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CE4AE535-C2A7-4E47-AEA0-0A3D1F1D9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205" y="433216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522266AD-E2B6-45A7-9B98-3806921AA4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983" y="4555390"/>
            <a:ext cx="1450210" cy="1119800"/>
          </a:xfrm>
          <a:prstGeom prst="rect">
            <a:avLst/>
          </a:prstGeom>
          <a:noFill/>
        </p:spPr>
      </p:pic>
      <p:pic>
        <p:nvPicPr>
          <p:cNvPr id="8" name="Рисунок 7">
            <a:extLst>
              <a:ext uri="{FF2B5EF4-FFF2-40B4-BE49-F238E27FC236}">
                <a16:creationId xmlns:a16="http://schemas.microsoft.com/office/drawing/2014/main" id="{BA71BD91-E8A9-44A5-B2D5-F920D25FA0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378" y="4432539"/>
            <a:ext cx="1003935" cy="1419860"/>
          </a:xfrm>
          <a:prstGeom prst="rect">
            <a:avLst/>
          </a:prstGeom>
          <a:noFill/>
        </p:spPr>
      </p:pic>
    </p:spTree>
    <p:extLst>
      <p:ext uri="{BB962C8B-B14F-4D97-AF65-F5344CB8AC3E}">
        <p14:creationId xmlns:p14="http://schemas.microsoft.com/office/powerpoint/2010/main" val="116024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32015" y="1023042"/>
            <a:ext cx="6584833" cy="5187636"/>
          </a:xfrm>
        </p:spPr>
        <p:txBody>
          <a:bodyPr/>
          <a:lstStyle/>
          <a:p>
            <a:r>
              <a:rPr lang="uk-UA" sz="2400" b="0" dirty="0">
                <a:solidFill>
                  <a:schemeClr val="accent4">
                    <a:lumMod val="60000"/>
                    <a:lumOff val="40000"/>
                  </a:schemeClr>
                </a:solidFill>
                <a:effectLst/>
                <a:latin typeface="Arial" panose="020B0604020202020204" pitchFamily="34" charset="0"/>
                <a:ea typeface="Times New Roman" panose="02020603050405020304" pitchFamily="18" charset="0"/>
              </a:rPr>
              <a:t>   </a:t>
            </a:r>
            <a:r>
              <a:rPr lang="uk-UA" sz="2200" b="0" dirty="0">
                <a:solidFill>
                  <a:schemeClr val="accent4">
                    <a:lumMod val="60000"/>
                    <a:lumOff val="40000"/>
                  </a:schemeClr>
                </a:solidFill>
                <a:effectLst/>
                <a:latin typeface="Arial" panose="020B0604020202020204" pitchFamily="34" charset="0"/>
                <a:ea typeface="Times New Roman" panose="02020603050405020304" pitchFamily="18" charset="0"/>
              </a:rPr>
              <a:t>- Інтернет-адреса постійного розміщення опису освітньої програми: </a:t>
            </a:r>
            <a:r>
              <a:rPr lang="en-GB" sz="2200" b="0" dirty="0">
                <a:solidFill>
                  <a:schemeClr val="accent4">
                    <a:lumMod val="60000"/>
                    <a:lumOff val="40000"/>
                  </a:schemeClr>
                </a:solidFill>
                <a:effectLst/>
                <a:latin typeface="Arial" panose="020B0604020202020204" pitchFamily="34" charset="0"/>
                <a:ea typeface="Times New Roman" panose="02020603050405020304" pitchFamily="18" charset="0"/>
                <a:hlinkClick r:id="rId2"/>
              </a:rPr>
              <a:t>https://mk.nmu.org.ua/ua/opp/osvitnyo_proffesiyni_programma_magistr.php</a:t>
            </a:r>
            <a:br>
              <a:rPr lang="uk-UA" sz="2200" b="0" dirty="0">
                <a:solidFill>
                  <a:schemeClr val="accent4">
                    <a:lumMod val="60000"/>
                    <a:lumOff val="40000"/>
                  </a:schemeClr>
                </a:solidFill>
                <a:effectLst/>
                <a:latin typeface="Arial" panose="020B0604020202020204" pitchFamily="34" charset="0"/>
                <a:ea typeface="Times New Roman" panose="02020603050405020304" pitchFamily="18" charset="0"/>
              </a:rPr>
            </a:br>
            <a:r>
              <a:rPr lang="uk-UA" sz="2200" dirty="0">
                <a:solidFill>
                  <a:schemeClr val="accent4">
                    <a:lumMod val="60000"/>
                    <a:lumOff val="40000"/>
                  </a:schemeClr>
                </a:solidFill>
                <a:effectLst/>
                <a:latin typeface="Arial" panose="020B0604020202020204" pitchFamily="34" charset="0"/>
                <a:ea typeface="Times New Roman" panose="02020603050405020304" pitchFamily="18" charset="0"/>
              </a:rPr>
              <a:t>Мета освітньої програми: </a:t>
            </a:r>
            <a:r>
              <a:rPr lang="uk-UA" sz="2200" b="0" dirty="0">
                <a:solidFill>
                  <a:schemeClr val="accent4">
                    <a:lumMod val="60000"/>
                    <a:lumOff val="40000"/>
                  </a:schemeClr>
                </a:solidFill>
                <a:effectLst/>
                <a:latin typeface="Arial" panose="020B0604020202020204" pitchFamily="34" charset="0"/>
                <a:ea typeface="Times New Roman" panose="02020603050405020304" pitchFamily="18" charset="0"/>
              </a:rPr>
              <a:t>Підготовка магістрів маркетингу, які володіють інноваційним способом маркетингового мислення та компетенціями, здатних розв’язувати складні завдання і проблеми у сфері маркетингу, сприяти еволюції </a:t>
            </a:r>
            <a:r>
              <a:rPr lang="uk-UA" sz="2200" b="0" dirty="0" err="1">
                <a:solidFill>
                  <a:schemeClr val="accent4">
                    <a:lumMod val="60000"/>
                    <a:lumOff val="40000"/>
                  </a:schemeClr>
                </a:solidFill>
                <a:effectLst/>
                <a:latin typeface="Arial" panose="020B0604020202020204" pitchFamily="34" charset="0"/>
                <a:ea typeface="Times New Roman" panose="02020603050405020304" pitchFamily="18" charset="0"/>
              </a:rPr>
              <a:t>освітньо</a:t>
            </a:r>
            <a:r>
              <a:rPr lang="uk-UA" sz="2200" b="0" dirty="0">
                <a:solidFill>
                  <a:schemeClr val="accent4">
                    <a:lumMod val="60000"/>
                    <a:lumOff val="40000"/>
                  </a:schemeClr>
                </a:solidFill>
                <a:effectLst/>
                <a:latin typeface="Arial" panose="020B0604020202020204" pitchFamily="34" charset="0"/>
                <a:ea typeface="Times New Roman" panose="02020603050405020304" pitchFamily="18" charset="0"/>
              </a:rPr>
              <a:t>-наукового простору, що базується на принципах академічної доброчесності, загальнолюдських цінностей, національної маркетингової ідентичності та у рамках концепції сталого розвитку відображає креативний маркетинговий світогляд, </a:t>
            </a:r>
            <a:r>
              <a:rPr lang="uk-UA" sz="2200" b="0" dirty="0" err="1">
                <a:solidFill>
                  <a:schemeClr val="accent4">
                    <a:lumMod val="60000"/>
                    <a:lumOff val="40000"/>
                  </a:schemeClr>
                </a:solidFill>
                <a:effectLst/>
                <a:latin typeface="Arial" panose="020B0604020202020204" pitchFamily="34" charset="0"/>
                <a:ea typeface="Times New Roman" panose="02020603050405020304" pitchFamily="18" charset="0"/>
              </a:rPr>
              <a:t>діджиталізацію</a:t>
            </a:r>
            <a:r>
              <a:rPr lang="uk-UA" sz="2200" b="0" dirty="0">
                <a:solidFill>
                  <a:schemeClr val="accent4">
                    <a:lumMod val="60000"/>
                    <a:lumOff val="40000"/>
                  </a:schemeClr>
                </a:solidFill>
                <a:effectLst/>
                <a:latin typeface="Arial" panose="020B0604020202020204" pitchFamily="34" charset="0"/>
                <a:ea typeface="Times New Roman" panose="02020603050405020304" pitchFamily="18" charset="0"/>
              </a:rPr>
              <a:t> взаємодії та інноваційне становлення людини і суспільства майбутнього. </a:t>
            </a:r>
            <a:r>
              <a:rPr lang="ru-RU" sz="2200" b="0" dirty="0">
                <a:solidFill>
                  <a:schemeClr val="accent4">
                    <a:lumMod val="60000"/>
                    <a:lumOff val="40000"/>
                  </a:schemeClr>
                </a:solidFill>
                <a:effectLst/>
                <a:latin typeface="Arial" panose="020B0604020202020204" pitchFamily="34" charset="0"/>
                <a:ea typeface="Times New Roman" panose="02020603050405020304" pitchFamily="18" charset="0"/>
              </a:rPr>
              <a:t> </a:t>
            </a:r>
            <a:endParaRPr lang="ru-RU" sz="2200" b="0" dirty="0">
              <a:solidFill>
                <a:schemeClr val="accent4">
                  <a:lumMod val="60000"/>
                  <a:lumOff val="40000"/>
                </a:schemeClr>
              </a:solidFill>
            </a:endParaRPr>
          </a:p>
        </p:txBody>
      </p:sp>
      <p:pic>
        <p:nvPicPr>
          <p:cNvPr id="5" name="Рисунок 1">
            <a:extLst>
              <a:ext uri="{FF2B5EF4-FFF2-40B4-BE49-F238E27FC236}">
                <a16:creationId xmlns:a16="http://schemas.microsoft.com/office/drawing/2014/main" id="{8F0A2300-51C3-4821-91E9-3E3B340C8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7910" y="7430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047D5606-C6C1-49FB-A3DD-FB082F35EA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1653" y="297533"/>
            <a:ext cx="1362075" cy="1119800"/>
          </a:xfrm>
          <a:prstGeom prst="rect">
            <a:avLst/>
          </a:prstGeom>
          <a:noFill/>
        </p:spPr>
      </p:pic>
      <p:pic>
        <p:nvPicPr>
          <p:cNvPr id="7" name="Рисунок 6">
            <a:extLst>
              <a:ext uri="{FF2B5EF4-FFF2-40B4-BE49-F238E27FC236}">
                <a16:creationId xmlns:a16="http://schemas.microsoft.com/office/drawing/2014/main" id="{11E08FFA-D90B-4C13-BBA6-2109AF74D0B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3536" y="297533"/>
            <a:ext cx="1003935" cy="1419860"/>
          </a:xfrm>
          <a:prstGeom prst="rect">
            <a:avLst/>
          </a:prstGeom>
          <a:noFill/>
        </p:spPr>
      </p:pic>
    </p:spTree>
    <p:extLst>
      <p:ext uri="{BB962C8B-B14F-4D97-AF65-F5344CB8AC3E}">
        <p14:creationId xmlns:p14="http://schemas.microsoft.com/office/powerpoint/2010/main" val="320357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4812838"/>
          </a:xfrm>
        </p:spPr>
        <p:txBody>
          <a:bodyPr/>
          <a:lstStyle/>
          <a:p>
            <a:pPr indent="180340" algn="ctr">
              <a:lnSpc>
                <a:spcPct val="110000"/>
              </a:lnSpc>
            </a:pPr>
            <a:r>
              <a:rPr lang="uk-UA" sz="3600" b="1" dirty="0">
                <a:solidFill>
                  <a:srgbClr val="0070C0"/>
                </a:solidFill>
              </a:rPr>
              <a:t>Профіль випускника</a:t>
            </a:r>
          </a:p>
          <a:p>
            <a:r>
              <a:rPr lang="ru-RU" sz="2400" b="0" dirty="0">
                <a:solidFill>
                  <a:srgbClr val="0070C0"/>
                </a:solidFill>
              </a:rPr>
              <a:t>  - </a:t>
            </a:r>
            <a:r>
              <a:rPr lang="uk-UA" sz="2400" b="0" dirty="0">
                <a:solidFill>
                  <a:srgbClr val="0070C0"/>
                </a:solidFill>
              </a:rPr>
              <a:t>Ця програма готує випускників до керівних посад, а саме:  Менеджер (управитель) з маркетингу, Менеджер (управитель) зі збуту, Менеджер (управитель) з реклами, Керівник підрозділу маркетингу (директор з маркетингу, начальник відділу збуту (маркетингу)),  </a:t>
            </a:r>
          </a:p>
          <a:p>
            <a:r>
              <a:rPr lang="uk-UA" sz="2400" b="0" dirty="0">
                <a:solidFill>
                  <a:srgbClr val="0070C0"/>
                </a:solidFill>
              </a:rPr>
              <a:t>  Орієнтація: Освітньо-професійна. Програма має прикладний характер та зорієнтована на активну діяльність випускників у сфері маркетингу та підготовку фахівців з маркетингу на демократичних та інноваційних засадах з урахуванням особливостей функціонування підприємств із широким застосуванням ІТ-технологій у площині концепції сталого розвитку. </a:t>
            </a:r>
          </a:p>
        </p:txBody>
      </p:sp>
      <p:sp>
        <p:nvSpPr>
          <p:cNvPr id="4" name="Текст 3"/>
          <p:cNvSpPr>
            <a:spLocks noGrp="1"/>
          </p:cNvSpPr>
          <p:nvPr>
            <p:ph type="body" sz="quarter" idx="11"/>
          </p:nvPr>
        </p:nvSpPr>
        <p:spPr>
          <a:xfrm>
            <a:off x="652916" y="5957180"/>
            <a:ext cx="10600541" cy="604732"/>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DBFA828B-857A-4852-91B2-0DC9A95A1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866" y="441828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F5ECE1C8-7BFD-4062-9A78-7F79522CD7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4975" y="4669702"/>
            <a:ext cx="1362075" cy="1119800"/>
          </a:xfrm>
          <a:prstGeom prst="rect">
            <a:avLst/>
          </a:prstGeom>
          <a:noFill/>
        </p:spPr>
      </p:pic>
      <p:pic>
        <p:nvPicPr>
          <p:cNvPr id="8" name="Рисунок 7">
            <a:extLst>
              <a:ext uri="{FF2B5EF4-FFF2-40B4-BE49-F238E27FC236}">
                <a16:creationId xmlns:a16="http://schemas.microsoft.com/office/drawing/2014/main" id="{1D68156B-94F1-4B95-BA83-22D49DCFDA9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191" y="4640278"/>
            <a:ext cx="1003935" cy="1419860"/>
          </a:xfrm>
          <a:prstGeom prst="rect">
            <a:avLst/>
          </a:prstGeom>
          <a:noFill/>
        </p:spPr>
      </p:pic>
    </p:spTree>
    <p:extLst>
      <p:ext uri="{BB962C8B-B14F-4D97-AF65-F5344CB8AC3E}">
        <p14:creationId xmlns:p14="http://schemas.microsoft.com/office/powerpoint/2010/main" val="169430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r>
              <a:rPr lang="uk-UA" sz="2400" b="0" dirty="0">
                <a:solidFill>
                  <a:srgbClr val="0070C0"/>
                </a:solidFill>
                <a:effectLst/>
                <a:ea typeface="Times New Roman" panose="02020603050405020304" pitchFamily="18" charset="0"/>
              </a:rPr>
              <a:t>        </a:t>
            </a:r>
            <a:r>
              <a:rPr lang="uk-UA" dirty="0">
                <a:solidFill>
                  <a:srgbClr val="0070C0"/>
                </a:solidFill>
                <a:effectLst/>
                <a:ea typeface="Times New Roman" panose="02020603050405020304" pitchFamily="18" charset="0"/>
              </a:rPr>
              <a:t>Цілі освітньої програми: </a:t>
            </a:r>
          </a:p>
          <a:p>
            <a:pPr marL="457200" indent="-457200">
              <a:buAutoNum type="arabicParenR"/>
            </a:pPr>
            <a:r>
              <a:rPr lang="uk-UA" sz="2400" b="0" dirty="0">
                <a:solidFill>
                  <a:schemeClr val="accent4">
                    <a:lumMod val="60000"/>
                    <a:lumOff val="40000"/>
                  </a:schemeClr>
                </a:solidFill>
                <a:effectLst/>
                <a:ea typeface="Times New Roman" panose="02020603050405020304" pitchFamily="18" charset="0"/>
              </a:rPr>
              <a:t>підготовка фахівців, які володіють сучасним економічним мисленням та відповідними </a:t>
            </a:r>
            <a:r>
              <a:rPr lang="uk-UA" sz="2400" b="0" dirty="0" err="1">
                <a:solidFill>
                  <a:schemeClr val="accent4">
                    <a:lumMod val="60000"/>
                    <a:lumOff val="40000"/>
                  </a:schemeClr>
                </a:solidFill>
                <a:effectLst/>
                <a:ea typeface="Times New Roman" panose="02020603050405020304" pitchFamily="18" charset="0"/>
              </a:rPr>
              <a:t>компетентностями</a:t>
            </a:r>
            <a:r>
              <a:rPr lang="uk-UA" sz="2400" b="0" dirty="0">
                <a:solidFill>
                  <a:schemeClr val="accent4">
                    <a:lumMod val="60000"/>
                    <a:lumOff val="40000"/>
                  </a:schemeClr>
                </a:solidFill>
                <a:effectLst/>
                <a:ea typeface="Times New Roman" panose="02020603050405020304" pitchFamily="18" charset="0"/>
              </a:rPr>
              <a:t>, необхідними для вирішення проблем і розв’язання складних задач маркетингової діяльності, що передбачають проведення досліджень та/або здійснення інновацій та характеризуються невизначеністю умов і вимог;</a:t>
            </a:r>
          </a:p>
          <a:p>
            <a:pPr marL="457200" indent="-457200">
              <a:buAutoNum type="arabicParenR"/>
            </a:pPr>
            <a:r>
              <a:rPr lang="uk-UA" sz="2400" b="0" dirty="0">
                <a:solidFill>
                  <a:schemeClr val="accent4">
                    <a:lumMod val="60000"/>
                    <a:lumOff val="40000"/>
                  </a:schemeClr>
                </a:solidFill>
                <a:effectLst/>
                <a:ea typeface="Times New Roman" panose="02020603050405020304" pitchFamily="18" charset="0"/>
              </a:rPr>
              <a:t>формування теоретичних знань та практичних навичок застосування ефективних методів, процедур і моделей управління маркетинговою діяльністю підприємств в умовах невизначеності й стрімкої </a:t>
            </a:r>
            <a:r>
              <a:rPr lang="uk-UA" sz="2400" b="0" dirty="0" err="1">
                <a:solidFill>
                  <a:schemeClr val="accent4">
                    <a:lumMod val="60000"/>
                    <a:lumOff val="40000"/>
                  </a:schemeClr>
                </a:solidFill>
                <a:effectLst/>
                <a:ea typeface="Times New Roman" panose="02020603050405020304" pitchFamily="18" charset="0"/>
              </a:rPr>
              <a:t>діджиталізації</a:t>
            </a:r>
            <a:r>
              <a:rPr lang="uk-UA" sz="2400" b="0" dirty="0">
                <a:solidFill>
                  <a:schemeClr val="accent4">
                    <a:lumMod val="60000"/>
                    <a:lumOff val="40000"/>
                  </a:schemeClr>
                </a:solidFill>
                <a:effectLst/>
                <a:ea typeface="Times New Roman" panose="02020603050405020304" pitchFamily="18" charset="0"/>
              </a:rPr>
              <a:t> взаємодії;</a:t>
            </a:r>
          </a:p>
          <a:p>
            <a:pPr marL="457200" indent="-457200">
              <a:buAutoNum type="arabicParenR"/>
            </a:pPr>
            <a:r>
              <a:rPr lang="uk-UA" sz="2400" b="0" dirty="0">
                <a:solidFill>
                  <a:schemeClr val="accent4">
                    <a:lumMod val="60000"/>
                    <a:lumOff val="40000"/>
                  </a:schemeClr>
                </a:solidFill>
                <a:effectLst/>
                <a:ea typeface="Times New Roman" panose="02020603050405020304" pitchFamily="18" charset="0"/>
              </a:rPr>
              <a:t>підготовка до реалізації управлінських задач з формування системи маркетингу ринкового суб’єкта з урахуванням всебічного впровадження концепції сталого розвитку; </a:t>
            </a:r>
          </a:p>
          <a:p>
            <a:endParaRPr lang="ru-RU" sz="2400" b="0" dirty="0">
              <a:solidFill>
                <a:schemeClr val="accent4">
                  <a:lumMod val="60000"/>
                  <a:lumOff val="40000"/>
                </a:schemeClr>
              </a:solidFill>
              <a:effectLst/>
              <a:ea typeface="Times New Roman" panose="02020603050405020304" pitchFamily="18" charset="0"/>
              <a:cs typeface="Times New Roman" panose="02020603050405020304" pitchFamily="18" charset="0"/>
            </a:endParaRPr>
          </a:p>
          <a:p>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E541E737-941C-49A5-93A7-A4A23D02F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167" y="4641316"/>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B6544067-258D-4CD7-B26F-C24A744F76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654" y="4864541"/>
            <a:ext cx="1362075" cy="1119800"/>
          </a:xfrm>
          <a:prstGeom prst="rect">
            <a:avLst/>
          </a:prstGeom>
          <a:noFill/>
        </p:spPr>
      </p:pic>
      <p:pic>
        <p:nvPicPr>
          <p:cNvPr id="8" name="Рисунок 7">
            <a:extLst>
              <a:ext uri="{FF2B5EF4-FFF2-40B4-BE49-F238E27FC236}">
                <a16:creationId xmlns:a16="http://schemas.microsoft.com/office/drawing/2014/main" id="{A141534A-344D-4ECF-8723-66402FDEED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000" y="4864541"/>
            <a:ext cx="1003935" cy="1419860"/>
          </a:xfrm>
          <a:prstGeom prst="rect">
            <a:avLst/>
          </a:prstGeom>
          <a:noFill/>
        </p:spPr>
      </p:pic>
    </p:spTree>
    <p:extLst>
      <p:ext uri="{BB962C8B-B14F-4D97-AF65-F5344CB8AC3E}">
        <p14:creationId xmlns:p14="http://schemas.microsoft.com/office/powerpoint/2010/main" val="204800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r>
              <a:rPr lang="uk-UA" sz="2400" b="0" dirty="0">
                <a:solidFill>
                  <a:srgbClr val="0070C0"/>
                </a:solidFill>
                <a:effectLst/>
                <a:ea typeface="Times New Roman" panose="02020603050405020304" pitchFamily="18" charset="0"/>
              </a:rPr>
              <a:t>        </a:t>
            </a:r>
            <a:r>
              <a:rPr lang="uk-UA" dirty="0">
                <a:solidFill>
                  <a:srgbClr val="0070C0"/>
                </a:solidFill>
                <a:effectLst/>
                <a:ea typeface="Times New Roman" panose="02020603050405020304" pitchFamily="18" charset="0"/>
              </a:rPr>
              <a:t>Цілі освітньої програми: </a:t>
            </a:r>
          </a:p>
          <a:p>
            <a:r>
              <a:rPr lang="uk-UA" sz="2400" b="0" dirty="0">
                <a:solidFill>
                  <a:schemeClr val="accent4">
                    <a:lumMod val="60000"/>
                    <a:lumOff val="40000"/>
                  </a:schemeClr>
                </a:solidFill>
                <a:effectLst/>
                <a:ea typeface="Times New Roman" panose="02020603050405020304" pitchFamily="18" charset="0"/>
                <a:cs typeface="Times New Roman" panose="02020603050405020304" pitchFamily="18" charset="0"/>
              </a:rPr>
              <a:t>  4) розширення теоретичних знань та практичних навичок щодо інструментального забезпечення процесу прийняття маркетингових рішень у площині соціальної, екологічної відповідальності, академічної доброчесності;</a:t>
            </a:r>
          </a:p>
          <a:p>
            <a:r>
              <a:rPr lang="uk-UA" sz="2400" b="0" dirty="0">
                <a:solidFill>
                  <a:schemeClr val="accent4">
                    <a:lumMod val="60000"/>
                    <a:lumOff val="40000"/>
                  </a:schemeClr>
                </a:solidFill>
                <a:effectLst/>
                <a:ea typeface="Times New Roman" panose="02020603050405020304" pitchFamily="18" charset="0"/>
                <a:cs typeface="Times New Roman" panose="02020603050405020304" pitchFamily="18" charset="0"/>
              </a:rPr>
              <a:t>  5) формування комплексу управлінських маркетингових компетенцій                   у сфері розробки та реалізації маркетингових стратегій, проектів і програм.</a:t>
            </a:r>
          </a:p>
          <a:p>
            <a:endParaRPr lang="uk-UA" sz="2400" b="0" dirty="0">
              <a:solidFill>
                <a:schemeClr val="accent4">
                  <a:lumMod val="60000"/>
                  <a:lumOff val="40000"/>
                </a:schemeClr>
              </a:solidFill>
              <a:ea typeface="Times New Roman" panose="02020603050405020304" pitchFamily="18" charset="0"/>
              <a:cs typeface="Times New Roman" panose="02020603050405020304" pitchFamily="18" charset="0"/>
            </a:endParaRPr>
          </a:p>
          <a:p>
            <a:r>
              <a:rPr lang="uk-UA" sz="2400" b="0" dirty="0">
                <a:solidFill>
                  <a:schemeClr val="accent4">
                    <a:lumMod val="60000"/>
                    <a:lumOff val="40000"/>
                  </a:schemeClr>
                </a:solidFill>
                <a:effectLst/>
                <a:ea typeface="Times New Roman" panose="02020603050405020304" pitchFamily="18" charset="0"/>
                <a:cs typeface="Times New Roman" panose="02020603050405020304" pitchFamily="18" charset="0"/>
              </a:rPr>
              <a:t>   </a:t>
            </a:r>
            <a:r>
              <a:rPr lang="uk-UA" sz="2400" dirty="0">
                <a:solidFill>
                  <a:schemeClr val="accent4">
                    <a:lumMod val="60000"/>
                    <a:lumOff val="40000"/>
                  </a:schemeClr>
                </a:solidFill>
                <a:effectLst/>
                <a:ea typeface="Times New Roman" panose="02020603050405020304" pitchFamily="18" charset="0"/>
                <a:cs typeface="Times New Roman" panose="02020603050405020304" pitchFamily="18" charset="0"/>
              </a:rPr>
              <a:t>Об'єкт вивчення та професійної діяльності: </a:t>
            </a:r>
            <a:r>
              <a:rPr lang="uk-UA" sz="2400" b="0" dirty="0">
                <a:solidFill>
                  <a:schemeClr val="accent4">
                    <a:lumMod val="60000"/>
                    <a:lumOff val="40000"/>
                  </a:schemeClr>
                </a:solidFill>
                <a:effectLst/>
                <a:ea typeface="Times New Roman" panose="02020603050405020304" pitchFamily="18" charset="0"/>
                <a:cs typeface="Times New Roman" panose="02020603050405020304" pitchFamily="18" charset="0"/>
              </a:rPr>
              <a:t>Маркетингова діяльність як форма взаємодії суб’єктів ринкових відносин для задоволення їх економічних та соціальних інтересів.</a:t>
            </a:r>
          </a:p>
          <a:p>
            <a:endParaRPr lang="uk-UA"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0F97F0F3-3E3D-420A-8D78-73C5FF8B8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600" y="384995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15F1549A-5F06-4E6C-91D1-3952BE3661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3913" y="4145605"/>
            <a:ext cx="1362075" cy="1119800"/>
          </a:xfrm>
          <a:prstGeom prst="rect">
            <a:avLst/>
          </a:prstGeom>
          <a:noFill/>
        </p:spPr>
      </p:pic>
      <p:pic>
        <p:nvPicPr>
          <p:cNvPr id="8" name="Рисунок 7">
            <a:extLst>
              <a:ext uri="{FF2B5EF4-FFF2-40B4-BE49-F238E27FC236}">
                <a16:creationId xmlns:a16="http://schemas.microsoft.com/office/drawing/2014/main" id="{B77DB4CC-4B71-491A-8684-2B5BE39B44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978" y="4039380"/>
            <a:ext cx="1003935" cy="1419860"/>
          </a:xfrm>
          <a:prstGeom prst="rect">
            <a:avLst/>
          </a:prstGeom>
          <a:noFill/>
        </p:spPr>
      </p:pic>
    </p:spTree>
    <p:extLst>
      <p:ext uri="{BB962C8B-B14F-4D97-AF65-F5344CB8AC3E}">
        <p14:creationId xmlns:p14="http://schemas.microsoft.com/office/powerpoint/2010/main" val="238398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Освітні компоненти</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Tx/>
              <a:buChar char="-"/>
            </a:pPr>
            <a:r>
              <a:rPr lang="uk-UA" b="0" dirty="0">
                <a:solidFill>
                  <a:srgbClr val="0070C0"/>
                </a:solidFill>
              </a:rPr>
              <a:t>З1 Іноземна мова для професійної діяльності (англійська/ німецька/ французька)</a:t>
            </a:r>
          </a:p>
          <a:p>
            <a:pPr marL="457200" indent="-457200" algn="just">
              <a:buFontTx/>
              <a:buChar char="-"/>
            </a:pPr>
            <a:r>
              <a:rPr lang="uk-UA" b="0" dirty="0">
                <a:solidFill>
                  <a:srgbClr val="0070C0"/>
                </a:solidFill>
              </a:rPr>
              <a:t>Б1 Соціальна відповідальність бізнесу</a:t>
            </a:r>
          </a:p>
          <a:p>
            <a:pPr marL="457200" indent="-457200" algn="just">
              <a:buFontTx/>
              <a:buChar char="-"/>
            </a:pPr>
            <a:r>
              <a:rPr lang="uk-UA" b="0" dirty="0">
                <a:solidFill>
                  <a:srgbClr val="0070C0"/>
                </a:solidFill>
              </a:rPr>
              <a:t>Ф1 Маркетингове стратегічне управління </a:t>
            </a:r>
          </a:p>
          <a:p>
            <a:pPr marL="457200" indent="-457200" algn="just">
              <a:buFontTx/>
              <a:buChar char="-"/>
            </a:pPr>
            <a:r>
              <a:rPr lang="uk-UA" b="0" dirty="0">
                <a:solidFill>
                  <a:srgbClr val="0070C0"/>
                </a:solidFill>
              </a:rPr>
              <a:t>Ф2 Курсовий проект з маркетингового стратегічного управління</a:t>
            </a:r>
          </a:p>
          <a:p>
            <a:pPr marL="457200" indent="-457200" algn="just">
              <a:buFontTx/>
              <a:buChar char="-"/>
            </a:pPr>
            <a:r>
              <a:rPr lang="uk-UA" b="0" dirty="0">
                <a:solidFill>
                  <a:srgbClr val="0070C0"/>
                </a:solidFill>
              </a:rPr>
              <a:t>Ф3 Економічне обґрунтування маркетингових рішень </a:t>
            </a:r>
          </a:p>
          <a:p>
            <a:pPr marL="457200" indent="-457200" algn="just">
              <a:buFontTx/>
              <a:buChar char="-"/>
            </a:pPr>
            <a:r>
              <a:rPr lang="uk-UA" b="0" dirty="0">
                <a:solidFill>
                  <a:srgbClr val="0070C0"/>
                </a:solidFill>
              </a:rPr>
              <a:t>Ф4 Маркетинговий менеджмент </a:t>
            </a:r>
            <a:r>
              <a:rPr lang="ru-RU" dirty="0"/>
              <a:t>   </a:t>
            </a: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4615" y="463226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999" y="4855487"/>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576" y="4705457"/>
            <a:ext cx="1003935" cy="1419860"/>
          </a:xfrm>
          <a:prstGeom prst="rect">
            <a:avLst/>
          </a:prstGeom>
          <a:noFill/>
        </p:spPr>
      </p:pic>
    </p:spTree>
    <p:extLst>
      <p:ext uri="{BB962C8B-B14F-4D97-AF65-F5344CB8AC3E}">
        <p14:creationId xmlns:p14="http://schemas.microsoft.com/office/powerpoint/2010/main" val="1422560415"/>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1354</Words>
  <Application>Microsoft Office PowerPoint</Application>
  <PresentationFormat>Широкий екран</PresentationFormat>
  <Paragraphs>67</Paragraphs>
  <Slides>15</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15</vt:i4>
      </vt:variant>
    </vt:vector>
  </HeadingPairs>
  <TitlesOfParts>
    <vt:vector size="18" baseType="lpstr">
      <vt:lpstr>Arial</vt:lpstr>
      <vt:lpstr>Calibri</vt:lpstr>
      <vt:lpstr>Тема Office</vt:lpstr>
      <vt:lpstr>Освітньо-професійна програма «Маркетинг» другого (магістерського) рівня вищої освіти</vt:lpstr>
      <vt:lpstr>    Розроблено робочою групою у складі: Голова робочої групи: 1. Касян Сергій Якович, к.е.н., доцент, завідувач кафедри маркетингу Національного технічного університету «Дніпровська політехніка», гарант освітньої програми Члени робочої групи: 2. Куваєва Тетяна Володимирівна, к.е.н., доцент кафедри маркетингу Національного технічного університету «Дніпровська політехніка» 3. Палєхова Людмила Львівна, к.е.н., доцент, професор кафедри маркетингу  Національного технічного університету «Дніпровська політехніка» 4. Пілова Катерина Петрівна, к.е.н., доцент, доцент кафедри маркетингу, доцент Національного технічного університету «Дніпровська політехніка» 5. Сур’янінова Маріанна Євгеніївна, студентка денної форми навчання, група 075м-21-1, магістерська освітньо-професійна програма «Маркетинг», 1 курс </vt:lpstr>
      <vt:lpstr>    Розроблено робочою групою у складі: 6. Огнєва Анастасія, студентка заочної форми навчання,  група 075м-21з-1, магістерська освітньо-професійна програма «Маркетинг», 1 курс. 7. Юферова Дар’я Олегівна, випускниця бакалаврської та магістерської  освітньо-професійних програм 075 «Маркетинг» Національного технічного університету «Дніпровська політехніка» 8. Резниченко Олександр Євгенійович, заступник директора з комерційної діяльності товариства з обмеженою відповідальністю «Торгова група «ТНП» 9. Лапіна Вікторія Олексіївна, доцент кафедри іноземних мов Національного технічного університету «Дніпровська політехніка», викладач магістерської освітньо-професійної програми 075 «Маркетинг» </vt:lpstr>
      <vt:lpstr>Презентація PowerPoint</vt:lpstr>
      <vt:lpstr>   - Інтернет-адреса постійного розміщення опису освітньої програми: https://mk.nmu.org.ua/ua/opp/osvitnyo_proffesiyni_programma_magistr.php Мета освітньої програми: Підготовка магістрів маркетингу, які володіють інноваційним способом маркетингового мислення та компетенціями, здатних розв’язувати складні завдання і проблеми у сфері маркетингу, сприяти еволюції освітньо-наукового простору, що базується на принципах академічної доброчесності, загальнолюдських цінностей, національної маркетингової ідентичності та у рамках концепції сталого розвитку відображає креативний маркетинговий світогляд, діджиталізацію взаємодії та інноваційне становлення людини і суспільства майбутнього.  </vt:lpstr>
      <vt:lpstr>Презентація PowerPoint</vt:lpstr>
      <vt:lpstr>Презентація PowerPoint</vt:lpstr>
      <vt:lpstr>Презентація PowerPoint</vt:lpstr>
      <vt:lpstr>Презентація PowerPoint</vt:lpstr>
      <vt:lpstr>Презентація PowerPoint</vt:lpstr>
      <vt:lpstr>Вибіркова частина</vt:lpstr>
      <vt:lpstr>Презентація PowerPoint</vt:lpstr>
      <vt:lpstr>Магістерська кваліфікаційна робота</vt:lpstr>
      <vt:lpstr>Академічна мобільність</vt:lpstr>
      <vt:lpstr>Прикінцеві положення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Касян Сергій Якович</cp:lastModifiedBy>
  <cp:revision>100</cp:revision>
  <dcterms:created xsi:type="dcterms:W3CDTF">2018-01-06T22:34:48Z</dcterms:created>
  <dcterms:modified xsi:type="dcterms:W3CDTF">2022-10-25T04:51:20Z</dcterms:modified>
</cp:coreProperties>
</file>