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D967E-6430-421F-862E-D80B098B0958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228B2-3C5E-4131-80E6-8C96A39E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8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1FF77B-9151-4151-8BC6-8539814D448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8750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A8979A-5910-4339-B7C8-7389C72C3208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2061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26053B-B07C-456D-8C8E-26B047C6C2F9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4349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02331C7-0455-499A-91D9-828730F2C21A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7824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E02513-A80F-419C-B9D3-83B7E4E9C328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496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39F38F-8782-4352-BBB8-4DC53840A7E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9979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0395998-151B-4E3E-AC71-764F5B6C7CD5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0658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9ADCC46-4354-4415-BACF-886DE314D8D9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69430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13113C5-53DA-45AF-A9C6-5A25F027D220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0382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703FC66-65ED-4F6E-A29E-F36DDA4E9B1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905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B402CCB-6712-4C01-B837-06B7FCCAD5EB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150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FE865C4-912D-4446-BDCA-77066CD89E1C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7479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A42C444-F141-4E65-A16E-3248D6827785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7139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B535246-4E11-44ED-9BF4-DD97BE89BE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534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615177-9ECA-475A-9606-0BF26F9D4799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8089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4B1AA7-BDFC-4769-9D5E-0BA5FD85C6B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6805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5F6BBEE-0457-4F8F-B0A9-7A419278380E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3004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4F2745-BFCA-4AE2-9DF4-BC9F7A136D1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656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6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9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0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6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8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75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6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7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C51B-4F01-4D6F-89C6-930142A4E00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12C6-2167-4AA8-9E16-2001E1570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39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4114" y="2997201"/>
            <a:ext cx="8243887" cy="1470025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1" hangingPunct="1"/>
            <a:r>
              <a:rPr lang="uk-UA" sz="3600" dirty="0">
                <a:solidFill>
                  <a:srgbClr val="FF0000"/>
                </a:solidFill>
                <a:latin typeface="Arial" charset="0"/>
              </a:rPr>
              <a:t>Оцінка об'єктів інтелектуальної власності</a:t>
            </a:r>
            <a:endParaRPr lang="uk-UA" sz="4000" dirty="0">
              <a:solidFill>
                <a:srgbClr val="FF0000"/>
              </a:solidFill>
            </a:endParaRPr>
          </a:p>
        </p:txBody>
      </p:sp>
      <p:sp>
        <p:nvSpPr>
          <p:cNvPr id="112643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2644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DCD5C8FE-F0EE-477E-8828-CDA4E9142414}" type="slidenum">
              <a:rPr lang="ru-RU" sz="1400">
                <a:solidFill>
                  <a:schemeClr val="tx2"/>
                </a:solidFill>
              </a:rPr>
              <a:pPr/>
              <a:t>1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звільнення від роялті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базується на припущенні, що розглянута інтелектуальна власність не належить реальному власникові, а є власністю іншого підприємства;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надлишкового прибутку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заснований на розрахунках економічних вигід, пов'язаних з одержанням прибутку за рахунок нематеріальних активів, не відбитих на балансі підприємства, що й забезпечують прибуток на активи або власний капітал вище за середній рівень;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правило 25% 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- на ринку ІВ сформувалася традиція, згідно з якою претендент виявляв готовність платити патентовласникові 25% очікуваного валового прибутку, заробленого завдяки ліцензії;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реального економічного ефекту;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5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Дохідний підхід</a:t>
            </a:r>
          </a:p>
        </p:txBody>
      </p:sp>
      <p:sp>
        <p:nvSpPr>
          <p:cNvPr id="12186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186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364E5B8-F21C-42A3-A76A-8D791D240A19}" type="slidenum">
              <a:rPr lang="ru-RU" sz="1400">
                <a:solidFill>
                  <a:schemeClr val="tx2"/>
                </a:solidFill>
              </a:rPr>
              <a:pPr/>
              <a:t>10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експрес-оцінка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передбачає розрахунки узагальненого показника ефективності на основі аналізу динаміки зміни сумарного грошового потоку на всьому періоді реалізації інвестиційного проекту;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експертної оцінки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метод прогнозування, заснований на досягненні згоди групою експертів;</a:t>
            </a:r>
          </a:p>
          <a:p>
            <a:pPr>
              <a:spcBef>
                <a:spcPct val="0"/>
              </a:spcBef>
            </a:pPr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розрахунків вартості роялті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орендної плати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, які користувач нематеріального активу повинен виплачувати законному власникові цього активу;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8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Дохідний підхід</a:t>
            </a:r>
          </a:p>
        </p:txBody>
      </p:sp>
      <p:sp>
        <p:nvSpPr>
          <p:cNvPr id="12288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288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56D3297-F1FB-4BBA-9305-10A5D07DBDE4}" type="slidenum">
              <a:rPr lang="ru-RU" sz="1400">
                <a:solidFill>
                  <a:schemeClr val="tx2"/>
                </a:solidFill>
              </a:rPr>
              <a:pPr/>
              <a:t>11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2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pPr indent="34290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srgbClr val="FF0000"/>
                </a:solidFill>
              </a:rPr>
              <a:t>                                                 Т</a:t>
            </a:r>
          </a:p>
          <a:p>
            <a:pPr indent="0" algn="ctr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CR =  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</a:t>
            </a: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P</a:t>
            </a:r>
            <a:r>
              <a:rPr lang="en-US" sz="2400" baseline="-25000" dirty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x V</a:t>
            </a:r>
            <a:r>
              <a:rPr lang="en-US" sz="2400" baseline="-25000" dirty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x R</a:t>
            </a:r>
            <a:r>
              <a:rPr lang="en-US" sz="2400" baseline="-25000" dirty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, </a:t>
            </a:r>
            <a:endParaRPr lang="uk-UA" sz="2400" dirty="0">
              <a:solidFill>
                <a:srgbClr val="FF0000"/>
              </a:solidFill>
              <a:sym typeface="Symbol" pitchFamily="18" charset="2"/>
            </a:endParaRPr>
          </a:p>
          <a:p>
            <a:pPr indent="342900">
              <a:spcBef>
                <a:spcPts val="0"/>
              </a:spcBef>
              <a:buNone/>
              <a:defRPr/>
            </a:pPr>
            <a:r>
              <a:rPr lang="uk-UA" sz="2400" dirty="0">
                <a:solidFill>
                  <a:srgbClr val="FF0000"/>
                </a:solidFill>
                <a:sym typeface="Symbol" pitchFamily="18" charset="2"/>
              </a:rPr>
              <a:t>                                                 </a:t>
            </a:r>
            <a:r>
              <a:rPr lang="en-US" sz="2400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ru-MD" sz="2400" dirty="0">
                <a:solidFill>
                  <a:srgbClr val="FF0000"/>
                </a:solidFill>
                <a:sym typeface="Symbol" pitchFamily="18" charset="2"/>
              </a:rPr>
              <a:t>=1</a:t>
            </a:r>
            <a:endParaRPr lang="ru-RU" sz="2400" dirty="0">
              <a:solidFill>
                <a:srgbClr val="FF0000"/>
              </a:solidFill>
              <a:sym typeface="Symbol" pitchFamily="18" charset="2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uk-UA" sz="2400" dirty="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4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uk-UA" sz="2400" dirty="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- розрахунковий розмір ліцензійної винагороди у вигляді роялті; </a:t>
            </a:r>
            <a:r>
              <a:rPr lang="uk-UA" sz="24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baseline="-250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- ціна одиниці продукції по ліцензії в i-ом році дії ліцензії;  </a:t>
            </a:r>
            <a:r>
              <a:rPr lang="uk-UA" sz="24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aseline="-250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-  обсяг  запланованого  виробництва  (реалізації)   продукції  по ліцензії в i-ом році дії ліцензії;  </a:t>
            </a:r>
            <a:r>
              <a:rPr lang="uk-UA" sz="24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baseline="-250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- ставка роялті в i-ому році; </a:t>
            </a:r>
            <a:r>
              <a:rPr lang="uk-UA" sz="24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dirty="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- термін дії ліцензії в роках;</a:t>
            </a:r>
            <a:r>
              <a:rPr lang="uk-UA" sz="2400" dirty="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  i</a:t>
            </a:r>
            <a:r>
              <a:rPr lang="uk-UA" sz="2400" dirty="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= 1,2,3 …</a:t>
            </a:r>
            <a:r>
              <a:rPr lang="uk-U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rgbClr val="FF0000"/>
                </a:solidFill>
                <a:sym typeface="Symbol" pitchFamily="18" charset="2"/>
              </a:rPr>
              <a:t>                     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</a:t>
            </a:r>
            <a:endParaRPr lang="ru-RU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2390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Дохідний підхід: розрахунок роялті</a:t>
            </a:r>
          </a:p>
        </p:txBody>
      </p:sp>
      <p:sp>
        <p:nvSpPr>
          <p:cNvPr id="12390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390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3726975-589D-497C-9374-F9B009E48890}" type="slidenum">
              <a:rPr lang="ru-RU" sz="1400">
                <a:solidFill>
                  <a:schemeClr val="tx2"/>
                </a:solidFill>
              </a:rPr>
              <a:pPr/>
              <a:t>12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5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формулювання замовником цілей експертного опитування (цілей оцінки);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підбір замовником основного складу групи експертів. Склад експертів залежить від специфіки оцінюваних об'єктів. Експерти повинні бути фахівцями в тій галузі, де здійснює свою діяльність замовник;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розробка докладного сценарію проведення збору й аналізу експертних думок (оцінок), включаючи як конкретний вид експертної інформації (слова, умовні градації, числа, ранжування, розбивки або інші види об'єктів нечислової природи) і конкретні методи аналізу цієї інформації;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3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Метод експертних оцінок: етапи</a:t>
            </a:r>
          </a:p>
        </p:txBody>
      </p:sp>
      <p:sp>
        <p:nvSpPr>
          <p:cNvPr id="12493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493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E6F9399-C231-4151-87E3-74AB32CA5E28}" type="slidenum">
              <a:rPr lang="ru-RU" sz="1400">
                <a:solidFill>
                  <a:schemeClr val="tx2"/>
                </a:solidFill>
              </a:rPr>
              <a:pPr/>
              <a:t>13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0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формування експертної комісії (доцільне укладання договорів з експертами про умови їх роботи і оплати, затвердження замовником складу експертної комісії);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проведення збору експертної інформації;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аналіз експертної інформації;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інтерпретація отриманих результатів і підготовка висновку для замовника.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5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Метод експертних оцінок: етапи</a:t>
            </a:r>
          </a:p>
        </p:txBody>
      </p:sp>
      <p:sp>
        <p:nvSpPr>
          <p:cNvPr id="12595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595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74D2D75-A02A-4AA9-B344-1A577AE12D33}" type="slidenum">
              <a:rPr lang="ru-RU" sz="1400">
                <a:solidFill>
                  <a:schemeClr val="tx2"/>
                </a:solidFill>
              </a:rPr>
              <a:pPr/>
              <a:t>14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3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pPr indent="342900">
              <a:spcBef>
                <a:spcPct val="0"/>
              </a:spcBef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Дохідний підхід найкращий як для продавців, так і для покупців об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ІВ, оскільки він базується на оцінці потенційних вигід від використання об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ІВ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697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Який підхід обрати?</a:t>
            </a:r>
          </a:p>
        </p:txBody>
      </p:sp>
      <p:sp>
        <p:nvSpPr>
          <p:cNvPr id="12698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698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56D7E90-2167-45BF-8204-92D425F47078}" type="slidenum">
              <a:rPr lang="ru-RU" sz="1400">
                <a:solidFill>
                  <a:schemeClr val="tx2"/>
                </a:solidFill>
              </a:rPr>
              <a:pPr/>
              <a:t>15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4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Послідовність оцінки</a:t>
            </a:r>
          </a:p>
        </p:txBody>
      </p:sp>
      <p:sp>
        <p:nvSpPr>
          <p:cNvPr id="128003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8004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4077CBF-844F-4512-876A-66717F5471B1}" type="slidenum">
              <a:rPr lang="ru-RU" sz="1400">
                <a:solidFill>
                  <a:schemeClr val="tx2"/>
                </a:solidFill>
              </a:rPr>
              <a:pPr/>
              <a:t>16</a:t>
            </a:fld>
            <a:endParaRPr lang="ru-RU" sz="1400">
              <a:solidFill>
                <a:schemeClr val="tx2"/>
              </a:solidFill>
            </a:endParaRPr>
          </a:p>
        </p:txBody>
      </p:sp>
      <p:grpSp>
        <p:nvGrpSpPr>
          <p:cNvPr id="128005" name="Group 4"/>
          <p:cNvGrpSpPr>
            <a:grpSpLocks noChangeAspect="1"/>
          </p:cNvGrpSpPr>
          <p:nvPr/>
        </p:nvGrpSpPr>
        <p:grpSpPr bwMode="auto">
          <a:xfrm>
            <a:off x="2279651" y="1268414"/>
            <a:ext cx="7345363" cy="4994275"/>
            <a:chOff x="1992" y="1337"/>
            <a:chExt cx="7059" cy="4738"/>
          </a:xfrm>
        </p:grpSpPr>
        <p:sp>
          <p:nvSpPr>
            <p:cNvPr id="128006" name="AutoShape 5"/>
            <p:cNvSpPr>
              <a:spLocks noChangeAspect="1" noChangeArrowheads="1"/>
            </p:cNvSpPr>
            <p:nvPr/>
          </p:nvSpPr>
          <p:spPr bwMode="auto">
            <a:xfrm>
              <a:off x="1992" y="1337"/>
              <a:ext cx="7059" cy="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128007" name="Text Box 6"/>
            <p:cNvSpPr txBox="1">
              <a:spLocks noChangeArrowheads="1"/>
            </p:cNvSpPr>
            <p:nvPr/>
          </p:nvSpPr>
          <p:spPr bwMode="auto">
            <a:xfrm>
              <a:off x="1992" y="1337"/>
              <a:ext cx="29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600">
                  <a:solidFill>
                    <a:srgbClr val="0315BD"/>
                  </a:solidFill>
                </a:rPr>
                <a:t>1. Ідентифікація об’єкта ІВ </a:t>
              </a:r>
            </a:p>
          </p:txBody>
        </p:sp>
        <p:sp>
          <p:nvSpPr>
            <p:cNvPr id="128008" name="Text Box 7"/>
            <p:cNvSpPr txBox="1">
              <a:spLocks noChangeArrowheads="1"/>
            </p:cNvSpPr>
            <p:nvPr/>
          </p:nvSpPr>
          <p:spPr bwMode="auto">
            <a:xfrm>
              <a:off x="6086" y="1337"/>
              <a:ext cx="2258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600">
                  <a:solidFill>
                    <a:srgbClr val="0315BD"/>
                  </a:solidFill>
                </a:rPr>
                <a:t>2. Визначення цілей оцінки</a:t>
              </a:r>
            </a:p>
          </p:txBody>
        </p:sp>
        <p:sp>
          <p:nvSpPr>
            <p:cNvPr id="128009" name="Text Box 8"/>
            <p:cNvSpPr txBox="1">
              <a:spLocks noChangeArrowheads="1"/>
            </p:cNvSpPr>
            <p:nvPr/>
          </p:nvSpPr>
          <p:spPr bwMode="auto">
            <a:xfrm>
              <a:off x="4250" y="2173"/>
              <a:ext cx="2259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600">
                  <a:solidFill>
                    <a:srgbClr val="0315BD"/>
                  </a:solidFill>
                </a:rPr>
                <a:t>3. Вибір бази оцінки</a:t>
              </a:r>
            </a:p>
          </p:txBody>
        </p:sp>
        <p:sp>
          <p:nvSpPr>
            <p:cNvPr id="128010" name="Text Box 9"/>
            <p:cNvSpPr txBox="1">
              <a:spLocks noChangeArrowheads="1"/>
            </p:cNvSpPr>
            <p:nvPr/>
          </p:nvSpPr>
          <p:spPr bwMode="auto">
            <a:xfrm>
              <a:off x="4110" y="2870"/>
              <a:ext cx="254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600">
                  <a:solidFill>
                    <a:srgbClr val="0315BD"/>
                  </a:solidFill>
                </a:rPr>
                <a:t>4. Вибір підходу  оцінки </a:t>
              </a:r>
            </a:p>
          </p:txBody>
        </p:sp>
        <p:sp>
          <p:nvSpPr>
            <p:cNvPr id="128011" name="Text Box 10"/>
            <p:cNvSpPr txBox="1">
              <a:spLocks noChangeArrowheads="1"/>
            </p:cNvSpPr>
            <p:nvPr/>
          </p:nvSpPr>
          <p:spPr bwMode="auto">
            <a:xfrm>
              <a:off x="4137" y="3591"/>
              <a:ext cx="256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600">
                  <a:solidFill>
                    <a:srgbClr val="0315BD"/>
                  </a:solidFill>
                </a:rPr>
                <a:t>5. Вибір методу оцінки</a:t>
              </a:r>
            </a:p>
          </p:txBody>
        </p:sp>
        <p:sp>
          <p:nvSpPr>
            <p:cNvPr id="128012" name="Text Box 11"/>
            <p:cNvSpPr txBox="1">
              <a:spLocks noChangeArrowheads="1"/>
            </p:cNvSpPr>
            <p:nvPr/>
          </p:nvSpPr>
          <p:spPr bwMode="auto">
            <a:xfrm>
              <a:off x="3653" y="4275"/>
              <a:ext cx="325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600">
                  <a:solidFill>
                    <a:srgbClr val="0315BD"/>
                  </a:solidFill>
                </a:rPr>
                <a:t>6. Розрахунок вартості обєкта ІВ</a:t>
              </a:r>
            </a:p>
          </p:txBody>
        </p:sp>
        <p:sp>
          <p:nvSpPr>
            <p:cNvPr id="128013" name="Line 12"/>
            <p:cNvSpPr>
              <a:spLocks noChangeShapeType="1"/>
            </p:cNvSpPr>
            <p:nvPr/>
          </p:nvSpPr>
          <p:spPr bwMode="auto">
            <a:xfrm>
              <a:off x="4956" y="1755"/>
              <a:ext cx="11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4" name="Line 13"/>
            <p:cNvSpPr>
              <a:spLocks noChangeShapeType="1"/>
            </p:cNvSpPr>
            <p:nvPr/>
          </p:nvSpPr>
          <p:spPr bwMode="auto">
            <a:xfrm>
              <a:off x="4392" y="1895"/>
              <a:ext cx="423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5" name="Line 14"/>
            <p:cNvSpPr>
              <a:spLocks noChangeShapeType="1"/>
            </p:cNvSpPr>
            <p:nvPr/>
          </p:nvSpPr>
          <p:spPr bwMode="auto">
            <a:xfrm flipH="1">
              <a:off x="5945" y="1895"/>
              <a:ext cx="423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6" name="Line 15"/>
            <p:cNvSpPr>
              <a:spLocks noChangeShapeType="1"/>
            </p:cNvSpPr>
            <p:nvPr/>
          </p:nvSpPr>
          <p:spPr bwMode="auto">
            <a:xfrm>
              <a:off x="5239" y="2592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7" name="Line 16"/>
            <p:cNvSpPr>
              <a:spLocks noChangeShapeType="1"/>
            </p:cNvSpPr>
            <p:nvPr/>
          </p:nvSpPr>
          <p:spPr bwMode="auto">
            <a:xfrm>
              <a:off x="5239" y="328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8" name="Line 17"/>
            <p:cNvSpPr>
              <a:spLocks noChangeShapeType="1"/>
            </p:cNvSpPr>
            <p:nvPr/>
          </p:nvSpPr>
          <p:spPr bwMode="auto">
            <a:xfrm>
              <a:off x="5239" y="3985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9" name="Text Box 18"/>
            <p:cNvSpPr txBox="1">
              <a:spLocks noChangeArrowheads="1"/>
            </p:cNvSpPr>
            <p:nvPr/>
          </p:nvSpPr>
          <p:spPr bwMode="auto">
            <a:xfrm>
              <a:off x="3827" y="5100"/>
              <a:ext cx="2965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600">
                  <a:solidFill>
                    <a:srgbClr val="0315BD"/>
                  </a:solidFill>
                </a:rPr>
                <a:t>7. Оформлення звіту</a:t>
              </a:r>
            </a:p>
          </p:txBody>
        </p:sp>
        <p:sp>
          <p:nvSpPr>
            <p:cNvPr id="128020" name="Line 19"/>
            <p:cNvSpPr>
              <a:spLocks noChangeShapeType="1"/>
            </p:cNvSpPr>
            <p:nvPr/>
          </p:nvSpPr>
          <p:spPr bwMode="auto">
            <a:xfrm>
              <a:off x="5239" y="4719"/>
              <a:ext cx="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7880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документи, що підтверджують право власності на об'єкт інтелектуальної власності;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відомості про платежі, що підтверджують реєстрацію (патентування) і підтримку в силі об'єкта інтелектуальної власності, витрати, пов'язані із процедурою патентування;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балансова вартість об'єкта (торгівельної марки, винаходу, промислового зразка); дата постановки на баланс і зміна балансової вартості по роках;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інформація про валовий дохід, прибуток і рентабельність підприємства за період використання товарного знаку, винаходу, промислового зразка тощо;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інформація, у яких країнах, крім України, зареєстрований (запатентований) об'єкт.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902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Документи, що необхідні для оцінки</a:t>
            </a:r>
          </a:p>
        </p:txBody>
      </p:sp>
      <p:sp>
        <p:nvSpPr>
          <p:cNvPr id="12902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902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8CEF48B-7CA8-456D-B90B-098C9625CB8E}" type="slidenum">
              <a:rPr lang="ru-RU" sz="1400">
                <a:solidFill>
                  <a:schemeClr val="tx2"/>
                </a:solidFill>
              </a:rPr>
              <a:pPr/>
              <a:t>17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відомості про виробництво й продажі продукції, вироблених з використанням оцінюваного об'єкта інтелектуальної власності (фінансові показники, споживачі, конкуренти, територія продажів);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бізнес-плани розвитку підприємства;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звіти  про маркетингові дослідження ринку.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005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Додаткові документи</a:t>
            </a:r>
          </a:p>
        </p:txBody>
      </p:sp>
      <p:sp>
        <p:nvSpPr>
          <p:cNvPr id="13005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3005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840EBBA-7E32-41D9-967E-07F3414FF038}" type="slidenum">
              <a:rPr lang="ru-RU" sz="1400">
                <a:solidFill>
                  <a:schemeClr val="tx2"/>
                </a:solidFill>
              </a:rPr>
              <a:pPr/>
              <a:t>18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вартість послуг з оцінки одного об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єкта інтелектуальної власності 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від 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1500;</a:t>
            </a:r>
            <a:endParaRPr lang="en-US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троки виконання робіт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30 робочих днів.</a:t>
            </a:r>
            <a:b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07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Вартість, строки</a:t>
            </a:r>
          </a:p>
        </p:txBody>
      </p:sp>
      <p:sp>
        <p:nvSpPr>
          <p:cNvPr id="13107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3107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DB7BB3C-A054-4518-B84C-AF8B395AFCDB}" type="slidenum">
              <a:rPr lang="ru-RU" sz="1400">
                <a:solidFill>
                  <a:schemeClr val="tx2"/>
                </a:solidFill>
              </a:rPr>
              <a:pPr/>
              <a:t>19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9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внесок до статутного капіталу;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 господарській діяльності у вигляді нематеріальних активів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66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188913"/>
            <a:ext cx="8748712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Форми реалізації  ІВ</a:t>
            </a:r>
          </a:p>
        </p:txBody>
      </p:sp>
      <p:sp>
        <p:nvSpPr>
          <p:cNvPr id="11366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366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3302D33-7E83-433A-8435-8E232C27BC20}" type="slidenum">
              <a:rPr lang="ru-RU" sz="1400">
                <a:solidFill>
                  <a:schemeClr val="tx2"/>
                </a:solidFill>
              </a:rPr>
              <a:pPr/>
              <a:t>2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5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формування значного за розмірами статутного капіталу без відволікання коштів і забезпечити доступ до банківських кредитів і інвестицій;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амортизувати інтелектуальну власність у статутному фонді й замістити її реальними коштами;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авторам і підприємствам - власникам інтелектуальної власності ставати засновниками при організації дочірніх і самостійних фірм без відволікання коштів.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188914"/>
            <a:ext cx="8748712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Використання ІВ у статутному капіталі</a:t>
            </a:r>
          </a:p>
        </p:txBody>
      </p:sp>
      <p:sp>
        <p:nvSpPr>
          <p:cNvPr id="11469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469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29FB282-8F0D-4441-9E4F-398BDD5259F0}" type="slidenum">
              <a:rPr lang="ru-RU" sz="1400">
                <a:solidFill>
                  <a:schemeClr val="tx2"/>
                </a:solidFill>
              </a:rPr>
              <a:pPr/>
              <a:t>3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документальне підтвердження права власності й постановка її об'єктів на баланс як активів підприємства;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одержати додаткові доходи за передачу прав на використання об'єктів інтелектуальної власності.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4"/>
            <a:ext cx="8893175" cy="936625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Використання ІВ у господарській діяльності</a:t>
            </a:r>
          </a:p>
        </p:txBody>
      </p:sp>
      <p:sp>
        <p:nvSpPr>
          <p:cNvPr id="11571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571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FEF4AFA-621E-474B-97EE-7D456C9AFC18}" type="slidenum">
              <a:rPr lang="ru-RU" sz="1400">
                <a:solidFill>
                  <a:schemeClr val="tx2"/>
                </a:solidFill>
              </a:rPr>
              <a:pPr/>
              <a:t>4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0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4"/>
            <a:ext cx="8642350" cy="4537075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укладання угод із продажу або покупки ІВ;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визначення розміру компенсації, яку необхідно виплатити за порушення виняткових (майнових) прав на об'єкт  ІВ;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розділ майна між власниками підприємства;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виділення з великого підприємства невеликої фірми;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плановане поглинання одного підприємства іншим;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реорганізація фірми;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ліквідація підприємства;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оподатковування майна підприємств;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негрошові внески до інших компаній.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3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4"/>
            <a:ext cx="8893175" cy="936625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У яких випадках здійснюється оцінка ІВ</a:t>
            </a:r>
          </a:p>
        </p:txBody>
      </p:sp>
      <p:sp>
        <p:nvSpPr>
          <p:cNvPr id="11674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674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B4DD44B-6B15-442A-8AB5-2224D7A8BD45}" type="slidenum">
              <a:rPr lang="ru-RU" sz="1400">
                <a:solidFill>
                  <a:schemeClr val="tx2"/>
                </a:solidFill>
              </a:rPr>
              <a:pPr/>
              <a:t>5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0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765175"/>
            <a:ext cx="8642350" cy="5543550"/>
          </a:xfrm>
        </p:spPr>
        <p:txBody>
          <a:bodyPr/>
          <a:lstStyle/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uk-UA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Ринковий підхід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порівняння продажів об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єктів ІВ.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uk-UA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Витратний підхід:</a:t>
            </a:r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вартості заміщення;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 віжновленої вартості;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вихідних витрат.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uk-UA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Дохідний підхід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експрес – оцінка;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методи DCF;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методи прямої капіталізації;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розрахунку роялті;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виключення ставки роялті;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надлишкового прибутку;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метод, заснований на «правилі 25%»;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експертні методи.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576262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Основні методи оцінки ІВ</a:t>
            </a:r>
          </a:p>
        </p:txBody>
      </p:sp>
      <p:sp>
        <p:nvSpPr>
          <p:cNvPr id="11776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776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2081870D-A118-4C45-B744-510650E1CAD6}" type="slidenum">
              <a:rPr lang="ru-RU" sz="1400">
                <a:solidFill>
                  <a:schemeClr val="tx2"/>
                </a:solidFill>
              </a:rPr>
              <a:pPr/>
              <a:t>6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7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5040312"/>
          </a:xfrm>
        </p:spPr>
        <p:txBody>
          <a:bodyPr/>
          <a:lstStyle/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порівняння продажів –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актив, що оцінюється, порівнюється з аналогічними об'єктами інтелектуальної власності або інтересами в цих об'єктах або з цінними паперами, забезпеченими нематеріальними активами, які були продані на відкритому ринку.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8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Ринковий підхід</a:t>
            </a:r>
          </a:p>
        </p:txBody>
      </p:sp>
      <p:sp>
        <p:nvSpPr>
          <p:cNvPr id="11878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878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24EF77D-E58E-4B3F-9BA6-26D3752956A9}" type="slidenum">
              <a:rPr lang="ru-RU" sz="1400">
                <a:solidFill>
                  <a:schemeClr val="tx2"/>
                </a:solidFill>
              </a:rPr>
              <a:pPr/>
              <a:t>7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2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5040312"/>
          </a:xfrm>
        </p:spPr>
        <p:txBody>
          <a:bodyPr/>
          <a:lstStyle/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вартості заміщення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об'єкта оцінки – підсумовування витрат на створення об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єкта ІВ, </a:t>
            </a:r>
            <a:r>
              <a:rPr lang="uk-UA" sz="2400" b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аналогічного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об'єкту оцінки, у ринкових цінах оцінки, що існують на дату проведення, з урахуванням зношування об'єкта оцінки;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відновленої вартості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підсумовування витрат у ринкових цінах, що існують на дату оцінки, на створення об'єкта, </a:t>
            </a:r>
            <a:r>
              <a:rPr lang="uk-UA" sz="2400" b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ідентичного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об'єкту оцінки, із застосуванням ідентичних матеріалів і технологій, з урахуванням зношування об'єкта оцінки;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вихідних витрат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 підсумовування  історичних (первісних) витрат згідно бухгалтерського обліку з урахуванням справжніх умов та індексу зміни цін у даній галузі.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Витратний підхід</a:t>
            </a:r>
          </a:p>
        </p:txBody>
      </p:sp>
      <p:sp>
        <p:nvSpPr>
          <p:cNvPr id="11981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981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4769A738-A608-4E21-940B-362F2AA583D2}" type="slidenum">
              <a:rPr lang="ru-RU" sz="1400">
                <a:solidFill>
                  <a:schemeClr val="tx2"/>
                </a:solidFill>
              </a:rPr>
              <a:pPr/>
              <a:t>8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04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850313" cy="5040312"/>
          </a:xfrm>
        </p:spPr>
        <p:txBody>
          <a:bodyPr/>
          <a:lstStyle/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дисконтування грошового потоку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(DCF) - розраховуються грошові надходження для всіх майбутніх періодів;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прямої капіталізації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перевищення надходжень над витратами, які викликані нематеріальним активом (наприклад, за рахунок надбавки до ціни, зниження витрат або ефекту масштабу;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метод залишкового доходу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2400" i="1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розподілу залишкового доходу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 використовується для конвертації доходу у вартість. У цьому випадку репрезентативна величина доходу ділиться на ставку капіталізації або множиться на мультиплікатор доходу;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3000" b="1">
                <a:solidFill>
                  <a:srgbClr val="FF0000"/>
                </a:solidFill>
                <a:latin typeface="Arial" charset="0"/>
              </a:rPr>
              <a:t>Дохідний підхід</a:t>
            </a:r>
          </a:p>
        </p:txBody>
      </p:sp>
      <p:sp>
        <p:nvSpPr>
          <p:cNvPr id="12083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2083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3241218-03E6-4815-B2EF-00275943154A}" type="slidenum">
              <a:rPr lang="ru-RU" sz="1400">
                <a:solidFill>
                  <a:schemeClr val="tx2"/>
                </a:solidFill>
              </a:rPr>
              <a:pPr/>
              <a:t>9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3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Широкоэкранный</PresentationFormat>
  <Paragraphs>149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 3</vt:lpstr>
      <vt:lpstr>Тема Office</vt:lpstr>
      <vt:lpstr>Оцінка об'єктів інтелектуальної власності</vt:lpstr>
      <vt:lpstr>Форми реалізації  ІВ</vt:lpstr>
      <vt:lpstr>Використання ІВ у статутному капіталі</vt:lpstr>
      <vt:lpstr>Використання ІВ у господарській діяльності</vt:lpstr>
      <vt:lpstr>У яких випадках здійснюється оцінка ІВ</vt:lpstr>
      <vt:lpstr>Основні методи оцінки ІВ</vt:lpstr>
      <vt:lpstr>Ринковий підхід</vt:lpstr>
      <vt:lpstr>Витратний підхід</vt:lpstr>
      <vt:lpstr>Дохідний підхід</vt:lpstr>
      <vt:lpstr>Дохідний підхід</vt:lpstr>
      <vt:lpstr>Дохідний підхід</vt:lpstr>
      <vt:lpstr>Дохідний підхід: розрахунок роялті</vt:lpstr>
      <vt:lpstr>Метод експертних оцінок: етапи</vt:lpstr>
      <vt:lpstr>Метод експертних оцінок: етапи</vt:lpstr>
      <vt:lpstr>Який підхід обрати?</vt:lpstr>
      <vt:lpstr>Послідовність оцінки</vt:lpstr>
      <vt:lpstr>Документи, що необхідні для оцінки</vt:lpstr>
      <vt:lpstr>Додаткові документи</vt:lpstr>
      <vt:lpstr>Вартість, строки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об'єктів інтелектуальної власності</dc:title>
  <dc:creator>Сергей Довгань</dc:creator>
  <cp:lastModifiedBy>Сергей Довгань</cp:lastModifiedBy>
  <cp:revision>1</cp:revision>
  <dcterms:created xsi:type="dcterms:W3CDTF">2015-11-03T09:59:52Z</dcterms:created>
  <dcterms:modified xsi:type="dcterms:W3CDTF">2015-11-03T10:00:04Z</dcterms:modified>
</cp:coreProperties>
</file>